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7" r:id="rId6"/>
    <p:sldId id="271" r:id="rId7"/>
    <p:sldId id="278" r:id="rId8"/>
    <p:sldId id="280" r:id="rId9"/>
    <p:sldId id="269" r:id="rId10"/>
    <p:sldId id="272" r:id="rId11"/>
    <p:sldId id="279" r:id="rId12"/>
    <p:sldId id="270" r:id="rId13"/>
    <p:sldId id="275" r:id="rId14"/>
    <p:sldId id="273" r:id="rId15"/>
    <p:sldId id="277" r:id="rId16"/>
    <p:sldId id="274" r:id="rId17"/>
    <p:sldId id="276"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7"/>
  </p:normalViewPr>
  <p:slideViewPr>
    <p:cSldViewPr snapToGrid="0">
      <p:cViewPr>
        <p:scale>
          <a:sx n="96" d="100"/>
          <a:sy n="96" d="100"/>
        </p:scale>
        <p:origin x="116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0DF75-CA2E-4524-9EF4-537A6D1C2226}"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A032D-7664-4B4A-B015-D1AFF9868095}" type="slidenum">
              <a:rPr lang="en-US" smtClean="0"/>
              <a:t>‹#›</a:t>
            </a:fld>
            <a:endParaRPr lang="en-US"/>
          </a:p>
        </p:txBody>
      </p:sp>
    </p:spTree>
    <p:extLst>
      <p:ext uri="{BB962C8B-B14F-4D97-AF65-F5344CB8AC3E}">
        <p14:creationId xmlns:p14="http://schemas.microsoft.com/office/powerpoint/2010/main" val="3921580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80808"/>
                </a:solidFill>
                <a:effectLst/>
                <a:latin typeface="mayo-sans"/>
              </a:rPr>
              <a:t>Skin cancer — the abnormal growth of skin cells — most often develops on skin exposed to the sun. But this common form of cancer can also occur on areas of your skin not ordinarily exposed to sunlight.</a:t>
            </a:r>
          </a:p>
          <a:p>
            <a:pPr algn="l"/>
            <a:r>
              <a:rPr lang="en-US" b="0" i="0" dirty="0">
                <a:solidFill>
                  <a:srgbClr val="080808"/>
                </a:solidFill>
                <a:effectLst/>
                <a:latin typeface="mayo-sans"/>
              </a:rPr>
              <a:t>There are three major types of skin cancer — basal cell carcinoma, squamous cell carcinoma and melanoma.</a:t>
            </a:r>
          </a:p>
          <a:p>
            <a:pPr algn="l"/>
            <a:r>
              <a:rPr lang="en-US" b="0" i="0" dirty="0">
                <a:solidFill>
                  <a:srgbClr val="080808"/>
                </a:solidFill>
                <a:effectLst/>
                <a:latin typeface="mayo-sans"/>
              </a:rPr>
              <a:t>You can reduce your risk of skin cancer by limiting or avoiding exposure to ultraviolet (UV) radiation. Checking your skin for suspicious changes can help detect skin cancer at its earliest stages. Early detection of skin cancer gives you the greatest chance for successful skin cancer treatment.</a:t>
            </a:r>
          </a:p>
          <a:p>
            <a:endParaRPr lang="en-US" dirty="0"/>
          </a:p>
        </p:txBody>
      </p:sp>
      <p:sp>
        <p:nvSpPr>
          <p:cNvPr id="4" name="Slide Number Placeholder 3"/>
          <p:cNvSpPr>
            <a:spLocks noGrp="1"/>
          </p:cNvSpPr>
          <p:nvPr>
            <p:ph type="sldNum" sz="quarter" idx="5"/>
          </p:nvPr>
        </p:nvSpPr>
        <p:spPr/>
        <p:txBody>
          <a:bodyPr/>
          <a:lstStyle/>
          <a:p>
            <a:fld id="{9ADA032D-7664-4B4A-B015-D1AFF9868095}" type="slidenum">
              <a:rPr lang="en-US" smtClean="0"/>
              <a:t>2</a:t>
            </a:fld>
            <a:endParaRPr lang="en-US"/>
          </a:p>
        </p:txBody>
      </p:sp>
    </p:spTree>
    <p:extLst>
      <p:ext uri="{BB962C8B-B14F-4D97-AF65-F5344CB8AC3E}">
        <p14:creationId xmlns:p14="http://schemas.microsoft.com/office/powerpoint/2010/main" val="2891637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BCF9-A437-12A8-EA14-6297159EF3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170C05-4FB9-75AB-0F3C-F6E7D42C94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773090-F8CF-698A-C6F5-BA27AE0B4592}"/>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5" name="Footer Placeholder 4">
            <a:extLst>
              <a:ext uri="{FF2B5EF4-FFF2-40B4-BE49-F238E27FC236}">
                <a16:creationId xmlns:a16="http://schemas.microsoft.com/office/drawing/2014/main" id="{53850107-10E5-3B42-8E52-A0176BAB8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198BD-922B-B370-B505-CD64BC96D5E3}"/>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3001235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174-156B-6E90-CF89-ECB6E0F4A4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0F069C-A87C-4BCC-35FB-B693082973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E57E5-2502-D327-2AEF-416D8B2DB94C}"/>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5" name="Footer Placeholder 4">
            <a:extLst>
              <a:ext uri="{FF2B5EF4-FFF2-40B4-BE49-F238E27FC236}">
                <a16:creationId xmlns:a16="http://schemas.microsoft.com/office/drawing/2014/main" id="{5D8B5F39-1408-51BC-522E-12EFCF010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A3783-47D1-3A50-5D22-C106DCD83C70}"/>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205378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80D894-B163-E456-E54A-074FC4B0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6A77A4-B286-B72D-3AE3-3B1A94EA2B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F3773-255C-3D2D-2933-2C5BD849CD74}"/>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5" name="Footer Placeholder 4">
            <a:extLst>
              <a:ext uri="{FF2B5EF4-FFF2-40B4-BE49-F238E27FC236}">
                <a16:creationId xmlns:a16="http://schemas.microsoft.com/office/drawing/2014/main" id="{1E4D8910-2426-F508-6930-FFA988C53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3D2FD-AC00-B3EE-6548-1B570754F159}"/>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208218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0E93-0A5E-71B3-8EC2-9295EE7A4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A84BBE-3EDC-3781-BE04-C5B46C2403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C28A9-CDE7-899F-59DD-20D6891B4E14}"/>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5" name="Footer Placeholder 4">
            <a:extLst>
              <a:ext uri="{FF2B5EF4-FFF2-40B4-BE49-F238E27FC236}">
                <a16:creationId xmlns:a16="http://schemas.microsoft.com/office/drawing/2014/main" id="{3764A257-6113-FFED-0420-EC75DE34A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4FC32-8F61-CD4A-4796-7BC766DB5AA1}"/>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86778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3B86-9C1A-5815-E359-3714D7895B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58CD6B-17E5-2A24-CE63-4AF79BCAA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EAA7D9-E6DF-4EC4-EAAB-AE5776D498D7}"/>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5" name="Footer Placeholder 4">
            <a:extLst>
              <a:ext uri="{FF2B5EF4-FFF2-40B4-BE49-F238E27FC236}">
                <a16:creationId xmlns:a16="http://schemas.microsoft.com/office/drawing/2014/main" id="{73AA092B-7675-D831-D870-DF21FC613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D10E6-E5CB-D56A-1237-5C43AA372472}"/>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166647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A65C-14DD-573C-79A4-5C4B23B8B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CED3FD-D31E-75FB-4286-416F7803DC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F23AEE-B06E-5D13-A17F-9116D09EA0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1D8783-1A31-774A-1383-90C5A794ADD7}"/>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6" name="Footer Placeholder 5">
            <a:extLst>
              <a:ext uri="{FF2B5EF4-FFF2-40B4-BE49-F238E27FC236}">
                <a16:creationId xmlns:a16="http://schemas.microsoft.com/office/drawing/2014/main" id="{9A36B1AF-C665-6B8F-0F0E-F96103AC2F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00B3B-A57D-8D36-88BD-D9CF7B7CE46D}"/>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245183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83B0-0BEA-1908-144F-D7037C4FAE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954C60-20B2-B2B8-7864-96BA3AE04E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46B7E-48C8-5B77-4452-EAD9302426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FB0E92-4BF4-9CC2-E887-4EB3E95512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CE4942-C339-2FD4-A4B0-1E80F691A5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C7AC62-DB51-FCDD-6CA3-67DBD970F784}"/>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8" name="Footer Placeholder 7">
            <a:extLst>
              <a:ext uri="{FF2B5EF4-FFF2-40B4-BE49-F238E27FC236}">
                <a16:creationId xmlns:a16="http://schemas.microsoft.com/office/drawing/2014/main" id="{7DE5539E-DBC5-6615-3E6B-7BFA9FE5BC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38BC7-5D8D-1FF2-283F-66B1AED9BFF8}"/>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3738259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BD5C-BCC2-7D41-4AEC-D4C9E78499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405485-15B4-C15B-3BE3-0E62D24D4AE6}"/>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4" name="Footer Placeholder 3">
            <a:extLst>
              <a:ext uri="{FF2B5EF4-FFF2-40B4-BE49-F238E27FC236}">
                <a16:creationId xmlns:a16="http://schemas.microsoft.com/office/drawing/2014/main" id="{DBE40D71-F414-C2EB-C649-BE8AB8BD2E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1A5D76-DAEB-52B9-9537-6CDB66724DD8}"/>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421491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26EC6-E204-7914-2136-FAB8BEC7724B}"/>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3" name="Footer Placeholder 2">
            <a:extLst>
              <a:ext uri="{FF2B5EF4-FFF2-40B4-BE49-F238E27FC236}">
                <a16:creationId xmlns:a16="http://schemas.microsoft.com/office/drawing/2014/main" id="{23AC3990-818D-40CB-18CF-6D2A6DE405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DA0732-E58F-666B-9BB0-BDE311060734}"/>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1388335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77A7-25B6-1D9E-52F1-84746E8B37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0A1A94-5D40-0788-04A4-43E7266D45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909440-035E-763F-775E-C0608E8BA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18386-0AFF-D86E-BCC0-0836FCAB4C53}"/>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6" name="Footer Placeholder 5">
            <a:extLst>
              <a:ext uri="{FF2B5EF4-FFF2-40B4-BE49-F238E27FC236}">
                <a16:creationId xmlns:a16="http://schemas.microsoft.com/office/drawing/2014/main" id="{CD380B66-7B83-CA30-9FB9-A292050037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36318-5EF7-22B7-11E4-524238F92908}"/>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120107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E6B3-107D-7382-657E-5BCA0AA24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118860-9C06-B072-6022-C1FCCE4436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73D91D-C95E-98B9-43B1-4A13A2910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9C3540-DAB1-0756-D8D9-4C4462978CB1}"/>
              </a:ext>
            </a:extLst>
          </p:cNvPr>
          <p:cNvSpPr>
            <a:spLocks noGrp="1"/>
          </p:cNvSpPr>
          <p:nvPr>
            <p:ph type="dt" sz="half" idx="10"/>
          </p:nvPr>
        </p:nvSpPr>
        <p:spPr/>
        <p:txBody>
          <a:bodyPr/>
          <a:lstStyle/>
          <a:p>
            <a:fld id="{E1BD3E97-B412-4F4D-B38A-573B43F69FB7}" type="datetimeFigureOut">
              <a:rPr lang="en-US" smtClean="0"/>
              <a:t>12/6/23</a:t>
            </a:fld>
            <a:endParaRPr lang="en-US"/>
          </a:p>
        </p:txBody>
      </p:sp>
      <p:sp>
        <p:nvSpPr>
          <p:cNvPr id="6" name="Footer Placeholder 5">
            <a:extLst>
              <a:ext uri="{FF2B5EF4-FFF2-40B4-BE49-F238E27FC236}">
                <a16:creationId xmlns:a16="http://schemas.microsoft.com/office/drawing/2014/main" id="{F6FD9E54-695C-0170-5E85-734DE0AC21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BED1C5-A7E8-D164-2BE3-CFDDB4FD3721}"/>
              </a:ext>
            </a:extLst>
          </p:cNvPr>
          <p:cNvSpPr>
            <a:spLocks noGrp="1"/>
          </p:cNvSpPr>
          <p:nvPr>
            <p:ph type="sldNum" sz="quarter" idx="12"/>
          </p:nvPr>
        </p:nvSpPr>
        <p:spPr/>
        <p:txBody>
          <a:bodyPr/>
          <a:lstStyle/>
          <a:p>
            <a:fld id="{2A0C6BC0-7687-407B-A528-30A56D73005E}" type="slidenum">
              <a:rPr lang="en-US" smtClean="0"/>
              <a:t>‹#›</a:t>
            </a:fld>
            <a:endParaRPr lang="en-US"/>
          </a:p>
        </p:txBody>
      </p:sp>
    </p:spTree>
    <p:extLst>
      <p:ext uri="{BB962C8B-B14F-4D97-AF65-F5344CB8AC3E}">
        <p14:creationId xmlns:p14="http://schemas.microsoft.com/office/powerpoint/2010/main" val="3352880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DAF36-4C09-8EF8-FA08-60187C0FF5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BF85A7-D413-B30D-3775-732B288699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DE2D73-6E74-780F-ED12-DC6109434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D3E97-B412-4F4D-B38A-573B43F69FB7}" type="datetimeFigureOut">
              <a:rPr lang="en-US" smtClean="0"/>
              <a:t>12/6/23</a:t>
            </a:fld>
            <a:endParaRPr lang="en-US"/>
          </a:p>
        </p:txBody>
      </p:sp>
      <p:sp>
        <p:nvSpPr>
          <p:cNvPr id="5" name="Footer Placeholder 4">
            <a:extLst>
              <a:ext uri="{FF2B5EF4-FFF2-40B4-BE49-F238E27FC236}">
                <a16:creationId xmlns:a16="http://schemas.microsoft.com/office/drawing/2014/main" id="{2BED49A5-B798-1D1C-6169-501469730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81F0C8-1917-0B73-A067-EE021A175E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0C6BC0-7687-407B-A528-30A56D73005E}" type="slidenum">
              <a:rPr lang="en-US" smtClean="0"/>
              <a:t>‹#›</a:t>
            </a:fld>
            <a:endParaRPr lang="en-US"/>
          </a:p>
        </p:txBody>
      </p:sp>
    </p:spTree>
    <p:extLst>
      <p:ext uri="{BB962C8B-B14F-4D97-AF65-F5344CB8AC3E}">
        <p14:creationId xmlns:p14="http://schemas.microsoft.com/office/powerpoint/2010/main" val="1215940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41D82-B930-97E8-2C26-615028B05D60}"/>
              </a:ext>
            </a:extLst>
          </p:cNvPr>
          <p:cNvSpPr>
            <a:spLocks noGrp="1"/>
          </p:cNvSpPr>
          <p:nvPr>
            <p:ph type="ctrTitle"/>
          </p:nvPr>
        </p:nvSpPr>
        <p:spPr>
          <a:xfrm>
            <a:off x="5297762" y="640080"/>
            <a:ext cx="6251110" cy="3566160"/>
          </a:xfrm>
        </p:spPr>
        <p:txBody>
          <a:bodyPr anchor="b">
            <a:normAutofit/>
          </a:bodyPr>
          <a:lstStyle/>
          <a:p>
            <a:pPr algn="l"/>
            <a:r>
              <a:rPr lang="en-US" sz="5400" dirty="0"/>
              <a:t>Automated Detection of Skin Cancer from Dermatological Images</a:t>
            </a:r>
          </a:p>
        </p:txBody>
      </p:sp>
      <p:sp>
        <p:nvSpPr>
          <p:cNvPr id="3" name="Subtitle 2">
            <a:extLst>
              <a:ext uri="{FF2B5EF4-FFF2-40B4-BE49-F238E27FC236}">
                <a16:creationId xmlns:a16="http://schemas.microsoft.com/office/drawing/2014/main" id="{D169A1D3-959E-39B0-3D4A-2998A1E29156}"/>
              </a:ext>
            </a:extLst>
          </p:cNvPr>
          <p:cNvSpPr>
            <a:spLocks noGrp="1"/>
          </p:cNvSpPr>
          <p:nvPr>
            <p:ph type="subTitle" idx="1"/>
          </p:nvPr>
        </p:nvSpPr>
        <p:spPr>
          <a:xfrm>
            <a:off x="5297760" y="4636008"/>
            <a:ext cx="6251111" cy="1572768"/>
          </a:xfrm>
        </p:spPr>
        <p:txBody>
          <a:bodyPr>
            <a:normAutofit/>
          </a:bodyPr>
          <a:lstStyle/>
          <a:p>
            <a:pPr algn="l"/>
            <a:r>
              <a:rPr lang="en-US" dirty="0"/>
              <a:t>Team Members: </a:t>
            </a:r>
            <a:r>
              <a:rPr lang="en-US" dirty="0" err="1"/>
              <a:t>Yeshwanth</a:t>
            </a:r>
            <a:r>
              <a:rPr lang="en-US" dirty="0"/>
              <a:t> Reddy Katta</a:t>
            </a:r>
          </a:p>
          <a:p>
            <a:pPr algn="l"/>
            <a:r>
              <a:rPr lang="en-US" dirty="0"/>
              <a:t>                               Xudong Zhao</a:t>
            </a:r>
          </a:p>
        </p:txBody>
      </p:sp>
      <p:pic>
        <p:nvPicPr>
          <p:cNvPr id="13" name="Picture 12" descr="Phoroptor">
            <a:extLst>
              <a:ext uri="{FF2B5EF4-FFF2-40B4-BE49-F238E27FC236}">
                <a16:creationId xmlns:a16="http://schemas.microsoft.com/office/drawing/2014/main" id="{4200D9FF-23CC-F455-6356-184F3A7E22AB}"/>
              </a:ext>
            </a:extLst>
          </p:cNvPr>
          <p:cNvPicPr>
            <a:picLocks noChangeAspect="1"/>
          </p:cNvPicPr>
          <p:nvPr/>
        </p:nvPicPr>
        <p:blipFill rotWithShape="1">
          <a:blip r:embed="rId2"/>
          <a:srcRect l="40347" r="1432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949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11B5A2-2BED-3DE4-8EBD-661C868804F4}"/>
              </a:ext>
            </a:extLst>
          </p:cNvPr>
          <p:cNvSpPr>
            <a:spLocks noGrp="1"/>
          </p:cNvSpPr>
          <p:nvPr>
            <p:ph type="title"/>
          </p:nvPr>
        </p:nvSpPr>
        <p:spPr>
          <a:xfrm>
            <a:off x="757988" y="639193"/>
            <a:ext cx="3452703" cy="3306168"/>
          </a:xfrm>
        </p:spPr>
        <p:txBody>
          <a:bodyPr vert="horz" lIns="91440" tIns="45720" rIns="91440" bIns="45720" rtlCol="0" anchor="b">
            <a:normAutofit fontScale="90000"/>
          </a:bodyPr>
          <a:lstStyle/>
          <a:p>
            <a:r>
              <a:rPr lang="en-US" sz="6100" kern="1200" dirty="0">
                <a:solidFill>
                  <a:schemeClr val="tx1"/>
                </a:solidFill>
                <a:latin typeface="+mj-lt"/>
                <a:ea typeface="+mj-ea"/>
                <a:cs typeface="+mj-cs"/>
              </a:rPr>
              <a:t>Model Design – Feature Extraction </a:t>
            </a:r>
          </a:p>
        </p:txBody>
      </p:sp>
      <p:sp>
        <p:nvSpPr>
          <p:cNvPr id="3" name="Content Placeholder 2">
            <a:extLst>
              <a:ext uri="{FF2B5EF4-FFF2-40B4-BE49-F238E27FC236}">
                <a16:creationId xmlns:a16="http://schemas.microsoft.com/office/drawing/2014/main" id="{99A9E549-D795-0395-6174-1CDB4152B4C2}"/>
              </a:ext>
            </a:extLst>
          </p:cNvPr>
          <p:cNvSpPr>
            <a:spLocks noGrp="1"/>
          </p:cNvSpPr>
          <p:nvPr>
            <p:ph idx="1"/>
          </p:nvPr>
        </p:nvSpPr>
        <p:spPr>
          <a:xfrm>
            <a:off x="638882" y="4631161"/>
            <a:ext cx="3571810" cy="1559327"/>
          </a:xfrm>
        </p:spPr>
        <p:txBody>
          <a:bodyPr vert="horz" lIns="91440" tIns="45720" rIns="91440" bIns="45720" rtlCol="0">
            <a:normAutofit fontScale="92500" lnSpcReduction="10000"/>
          </a:bodyPr>
          <a:lstStyle/>
          <a:p>
            <a:pPr marL="0" indent="0">
              <a:buNone/>
            </a:pPr>
            <a:r>
              <a:rPr lang="en-US" sz="1600" b="0" i="0" dirty="0">
                <a:solidFill>
                  <a:srgbClr val="0F0F0F"/>
                </a:solidFill>
                <a:effectLst/>
                <a:latin typeface="Söhne"/>
              </a:rPr>
              <a:t>Identify and extract relevant features from the segmented images that can be used for classification.</a:t>
            </a:r>
          </a:p>
          <a:p>
            <a:pPr>
              <a:buFont typeface="Wingdings" pitchFamily="2" charset="2"/>
              <a:buChar char="Ø"/>
            </a:pPr>
            <a:r>
              <a:rPr lang="en-US" sz="1100" b="0" i="0" dirty="0">
                <a:solidFill>
                  <a:srgbClr val="0F0F0F"/>
                </a:solidFill>
                <a:effectLst/>
                <a:latin typeface="Söhne"/>
              </a:rPr>
              <a:t>texture analysis, color distribution, border irregularity</a:t>
            </a:r>
          </a:p>
          <a:p>
            <a:pPr marL="0" indent="0">
              <a:buNone/>
            </a:pPr>
            <a:r>
              <a:rPr lang="en-US" sz="1100" dirty="0">
                <a:solidFill>
                  <a:srgbClr val="0F0F0F"/>
                </a:solidFill>
                <a:latin typeface="Söhne"/>
              </a:rPr>
              <a:t>Outputs:</a:t>
            </a:r>
            <a:endParaRPr lang="en-US" sz="2400" dirty="0"/>
          </a:p>
          <a:p>
            <a:pPr>
              <a:buFont typeface="Wingdings" pitchFamily="2" charset="2"/>
              <a:buChar char="Ø"/>
            </a:pPr>
            <a:r>
              <a:rPr lang="en-US" sz="1100" dirty="0">
                <a:solidFill>
                  <a:srgbClr val="0F0F0F"/>
                </a:solidFill>
                <a:latin typeface="Söhne"/>
              </a:rPr>
              <a:t>Generated an extracted features.csv used for training the classification model.</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lorful squares with black text&#10;&#10;Description automatically generated">
            <a:extLst>
              <a:ext uri="{FF2B5EF4-FFF2-40B4-BE49-F238E27FC236}">
                <a16:creationId xmlns:a16="http://schemas.microsoft.com/office/drawing/2014/main" id="{635B4B9D-B6F0-2B24-BA79-3A57E41B3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537" y="640080"/>
            <a:ext cx="7048134" cy="5550408"/>
          </a:xfrm>
          <a:prstGeom prst="rect">
            <a:avLst/>
          </a:prstGeom>
        </p:spPr>
      </p:pic>
    </p:spTree>
    <p:extLst>
      <p:ext uri="{BB962C8B-B14F-4D97-AF65-F5344CB8AC3E}">
        <p14:creationId xmlns:p14="http://schemas.microsoft.com/office/powerpoint/2010/main" val="437127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59EA403-B234-27BD-8333-48CC9A281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960438"/>
            <a:ext cx="3562350" cy="1603375"/>
          </a:xfrm>
          <a:prstGeom prst="rect">
            <a:avLst/>
          </a:prstGeom>
        </p:spPr>
      </p:pic>
      <p:pic>
        <p:nvPicPr>
          <p:cNvPr id="9" name="Picture 8">
            <a:extLst>
              <a:ext uri="{FF2B5EF4-FFF2-40B4-BE49-F238E27FC236}">
                <a16:creationId xmlns:a16="http://schemas.microsoft.com/office/drawing/2014/main" id="{992CB4E2-3368-463D-BEA1-270A379AF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1275" y="960438"/>
            <a:ext cx="3562350" cy="1603375"/>
          </a:xfrm>
          <a:prstGeom prst="rect">
            <a:avLst/>
          </a:prstGeom>
        </p:spPr>
      </p:pic>
      <p:pic>
        <p:nvPicPr>
          <p:cNvPr id="11" name="Picture 10">
            <a:extLst>
              <a:ext uri="{FF2B5EF4-FFF2-40B4-BE49-F238E27FC236}">
                <a16:creationId xmlns:a16="http://schemas.microsoft.com/office/drawing/2014/main" id="{704D4B1C-B308-3D64-C4C0-A379814A3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2624138"/>
            <a:ext cx="3562350" cy="1603375"/>
          </a:xfrm>
          <a:prstGeom prst="rect">
            <a:avLst/>
          </a:prstGeom>
        </p:spPr>
      </p:pic>
      <p:pic>
        <p:nvPicPr>
          <p:cNvPr id="5" name="Content Placeholder 4">
            <a:extLst>
              <a:ext uri="{FF2B5EF4-FFF2-40B4-BE49-F238E27FC236}">
                <a16:creationId xmlns:a16="http://schemas.microsoft.com/office/drawing/2014/main" id="{3B482422-F2AB-E176-BE4C-BA3C7F35C1D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661275" y="2624138"/>
            <a:ext cx="3562350" cy="1603375"/>
          </a:xfrm>
        </p:spPr>
      </p:pic>
      <p:pic>
        <p:nvPicPr>
          <p:cNvPr id="13" name="Picture 12">
            <a:extLst>
              <a:ext uri="{FF2B5EF4-FFF2-40B4-BE49-F238E27FC236}">
                <a16:creationId xmlns:a16="http://schemas.microsoft.com/office/drawing/2014/main" id="{142FD484-E382-DC1B-F851-C0F94D5C4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4287838"/>
            <a:ext cx="3562350" cy="1603375"/>
          </a:xfrm>
          <a:prstGeom prst="rect">
            <a:avLst/>
          </a:prstGeom>
        </p:spPr>
      </p:pic>
      <p:pic>
        <p:nvPicPr>
          <p:cNvPr id="15" name="Picture 14">
            <a:extLst>
              <a:ext uri="{FF2B5EF4-FFF2-40B4-BE49-F238E27FC236}">
                <a16:creationId xmlns:a16="http://schemas.microsoft.com/office/drawing/2014/main" id="{A8A3A3D1-2A57-0EC0-CAF2-43B4571EB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1275" y="4287838"/>
            <a:ext cx="3562350" cy="1603375"/>
          </a:xfrm>
          <a:prstGeom prst="rect">
            <a:avLst/>
          </a:prstGeom>
        </p:spPr>
      </p:pic>
      <p:sp>
        <p:nvSpPr>
          <p:cNvPr id="2" name="Title 1">
            <a:extLst>
              <a:ext uri="{FF2B5EF4-FFF2-40B4-BE49-F238E27FC236}">
                <a16:creationId xmlns:a16="http://schemas.microsoft.com/office/drawing/2014/main" id="{4691538C-4291-D203-D088-25BF2DC68C2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EDA Feature Extraction</a:t>
            </a:r>
          </a:p>
        </p:txBody>
      </p:sp>
    </p:spTree>
    <p:extLst>
      <p:ext uri="{BB962C8B-B14F-4D97-AF65-F5344CB8AC3E}">
        <p14:creationId xmlns:p14="http://schemas.microsoft.com/office/powerpoint/2010/main" val="20139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79600-1DA7-F198-B13E-EDC91BF65FF2}"/>
              </a:ext>
            </a:extLst>
          </p:cNvPr>
          <p:cNvSpPr>
            <a:spLocks noGrp="1"/>
          </p:cNvSpPr>
          <p:nvPr>
            <p:ph type="title"/>
          </p:nvPr>
        </p:nvSpPr>
        <p:spPr>
          <a:xfrm>
            <a:off x="612648" y="365125"/>
            <a:ext cx="6986015" cy="1776484"/>
          </a:xfrm>
        </p:spPr>
        <p:txBody>
          <a:bodyPr anchor="b">
            <a:normAutofit/>
          </a:bodyPr>
          <a:lstStyle/>
          <a:p>
            <a:r>
              <a:rPr lang="en-US" sz="5400" dirty="0"/>
              <a:t>Model Design – Classification </a:t>
            </a:r>
          </a:p>
        </p:txBody>
      </p:sp>
      <p:pic>
        <p:nvPicPr>
          <p:cNvPr id="5" name="Picture 4">
            <a:extLst>
              <a:ext uri="{FF2B5EF4-FFF2-40B4-BE49-F238E27FC236}">
                <a16:creationId xmlns:a16="http://schemas.microsoft.com/office/drawing/2014/main" id="{6F4E1DA0-6E17-B80B-456D-17B3D89015FB}"/>
              </a:ext>
            </a:extLst>
          </p:cNvPr>
          <p:cNvPicPr>
            <a:picLocks noChangeAspect="1"/>
          </p:cNvPicPr>
          <p:nvPr/>
        </p:nvPicPr>
        <p:blipFill>
          <a:blip r:embed="rId2"/>
          <a:stretch>
            <a:fillRect/>
          </a:stretch>
        </p:blipFill>
        <p:spPr>
          <a:xfrm>
            <a:off x="6800372" y="278517"/>
            <a:ext cx="5111073" cy="2299981"/>
          </a:xfrm>
          <a:prstGeom prst="rect">
            <a:avLst/>
          </a:prstGeom>
        </p:spPr>
      </p:pic>
      <p:sp>
        <p:nvSpPr>
          <p:cNvPr id="1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D5DA0E-0A51-85B1-B9A7-92040E28B16F}"/>
              </a:ext>
            </a:extLst>
          </p:cNvPr>
          <p:cNvSpPr>
            <a:spLocks noGrp="1"/>
          </p:cNvSpPr>
          <p:nvPr>
            <p:ph idx="1"/>
          </p:nvPr>
        </p:nvSpPr>
        <p:spPr>
          <a:xfrm>
            <a:off x="612648" y="2504819"/>
            <a:ext cx="5349524" cy="3672144"/>
          </a:xfrm>
        </p:spPr>
        <p:txBody>
          <a:bodyPr>
            <a:normAutofit/>
          </a:bodyPr>
          <a:lstStyle/>
          <a:p>
            <a:r>
              <a:rPr lang="en-US" sz="2200" b="1" dirty="0"/>
              <a:t>SVM</a:t>
            </a:r>
            <a:r>
              <a:rPr lang="en-US" sz="2200" dirty="0"/>
              <a:t> – Support vector machines are a set of supervised learning methods used for classification, regression, outlier detection.</a:t>
            </a:r>
          </a:p>
          <a:p>
            <a:endParaRPr lang="en-US" sz="2200" dirty="0"/>
          </a:p>
          <a:p>
            <a:r>
              <a:rPr lang="en-US" sz="2200" b="1" dirty="0"/>
              <a:t>Accuracy: </a:t>
            </a:r>
          </a:p>
          <a:p>
            <a:pPr marL="0" indent="0">
              <a:buNone/>
            </a:pPr>
            <a:r>
              <a:rPr lang="en-US" sz="2200" dirty="0"/>
              <a:t>    RBF: 79.32%</a:t>
            </a:r>
          </a:p>
          <a:p>
            <a:pPr marL="0" indent="0">
              <a:buNone/>
            </a:pPr>
            <a:r>
              <a:rPr lang="en-US" sz="2200" dirty="0"/>
              <a:t>    Linear: 91.87%</a:t>
            </a:r>
          </a:p>
          <a:p>
            <a:pPr marL="0" indent="0">
              <a:buNone/>
            </a:pPr>
            <a:r>
              <a:rPr lang="en-US" sz="2200" dirty="0"/>
              <a:t>    Polynomial: 78.36%</a:t>
            </a:r>
          </a:p>
          <a:p>
            <a:pPr marL="0" indent="0">
              <a:buNone/>
            </a:pPr>
            <a:r>
              <a:rPr lang="en-US" sz="2200" dirty="0"/>
              <a:t>   </a:t>
            </a:r>
          </a:p>
          <a:p>
            <a:endParaRPr lang="en-US" sz="2200" dirty="0"/>
          </a:p>
        </p:txBody>
      </p:sp>
      <p:pic>
        <p:nvPicPr>
          <p:cNvPr id="7" name="Picture 6">
            <a:extLst>
              <a:ext uri="{FF2B5EF4-FFF2-40B4-BE49-F238E27FC236}">
                <a16:creationId xmlns:a16="http://schemas.microsoft.com/office/drawing/2014/main" id="{985212A2-5AFE-EE3E-E757-5C9C39F0194A}"/>
              </a:ext>
            </a:extLst>
          </p:cNvPr>
          <p:cNvPicPr>
            <a:picLocks noChangeAspect="1"/>
          </p:cNvPicPr>
          <p:nvPr/>
        </p:nvPicPr>
        <p:blipFill>
          <a:blip r:embed="rId3"/>
          <a:stretch>
            <a:fillRect/>
          </a:stretch>
        </p:blipFill>
        <p:spPr>
          <a:xfrm>
            <a:off x="7020298" y="4287799"/>
            <a:ext cx="5034965" cy="1740022"/>
          </a:xfrm>
          <a:prstGeom prst="rect">
            <a:avLst/>
          </a:prstGeom>
        </p:spPr>
      </p:pic>
      <p:pic>
        <p:nvPicPr>
          <p:cNvPr id="6" name="Picture 5">
            <a:extLst>
              <a:ext uri="{FF2B5EF4-FFF2-40B4-BE49-F238E27FC236}">
                <a16:creationId xmlns:a16="http://schemas.microsoft.com/office/drawing/2014/main" id="{CF46252F-E924-7BCB-0C4B-34081CF961BC}"/>
              </a:ext>
            </a:extLst>
          </p:cNvPr>
          <p:cNvPicPr>
            <a:picLocks noChangeAspect="1"/>
          </p:cNvPicPr>
          <p:nvPr/>
        </p:nvPicPr>
        <p:blipFill>
          <a:blip r:embed="rId4"/>
          <a:stretch>
            <a:fillRect/>
          </a:stretch>
        </p:blipFill>
        <p:spPr>
          <a:xfrm>
            <a:off x="7074568" y="2323860"/>
            <a:ext cx="4828297" cy="2045726"/>
          </a:xfrm>
          <a:prstGeom prst="rect">
            <a:avLst/>
          </a:prstGeom>
        </p:spPr>
      </p:pic>
      <p:sp>
        <p:nvSpPr>
          <p:cNvPr id="8" name="TextBox 7">
            <a:extLst>
              <a:ext uri="{FF2B5EF4-FFF2-40B4-BE49-F238E27FC236}">
                <a16:creationId xmlns:a16="http://schemas.microsoft.com/office/drawing/2014/main" id="{82379377-AA5F-606B-41E5-ECE3E6C74C89}"/>
              </a:ext>
            </a:extLst>
          </p:cNvPr>
          <p:cNvSpPr txBox="1"/>
          <p:nvPr/>
        </p:nvSpPr>
        <p:spPr>
          <a:xfrm>
            <a:off x="9489233" y="2001808"/>
            <a:ext cx="1296955" cy="369332"/>
          </a:xfrm>
          <a:prstGeom prst="rect">
            <a:avLst/>
          </a:prstGeom>
          <a:noFill/>
        </p:spPr>
        <p:txBody>
          <a:bodyPr wrap="square" rtlCol="0">
            <a:spAutoFit/>
          </a:bodyPr>
          <a:lstStyle/>
          <a:p>
            <a:pPr algn="ctr"/>
            <a:r>
              <a:rPr lang="en-US" dirty="0"/>
              <a:t>RBF</a:t>
            </a:r>
          </a:p>
        </p:txBody>
      </p:sp>
      <p:sp>
        <p:nvSpPr>
          <p:cNvPr id="12" name="TextBox 11">
            <a:extLst>
              <a:ext uri="{FF2B5EF4-FFF2-40B4-BE49-F238E27FC236}">
                <a16:creationId xmlns:a16="http://schemas.microsoft.com/office/drawing/2014/main" id="{4446AB97-8895-9347-6457-965379500A5C}"/>
              </a:ext>
            </a:extLst>
          </p:cNvPr>
          <p:cNvSpPr txBox="1"/>
          <p:nvPr/>
        </p:nvSpPr>
        <p:spPr>
          <a:xfrm>
            <a:off x="9641631" y="3900521"/>
            <a:ext cx="1296955" cy="369332"/>
          </a:xfrm>
          <a:prstGeom prst="rect">
            <a:avLst/>
          </a:prstGeom>
          <a:noFill/>
        </p:spPr>
        <p:txBody>
          <a:bodyPr wrap="square" rtlCol="0">
            <a:spAutoFit/>
          </a:bodyPr>
          <a:lstStyle/>
          <a:p>
            <a:pPr algn="ctr"/>
            <a:r>
              <a:rPr lang="en-US" dirty="0"/>
              <a:t>Linear</a:t>
            </a:r>
          </a:p>
        </p:txBody>
      </p:sp>
      <p:sp>
        <p:nvSpPr>
          <p:cNvPr id="15" name="TextBox 14">
            <a:extLst>
              <a:ext uri="{FF2B5EF4-FFF2-40B4-BE49-F238E27FC236}">
                <a16:creationId xmlns:a16="http://schemas.microsoft.com/office/drawing/2014/main" id="{0A4F088F-03F3-8A6C-EBA5-50BC8FEE7E53}"/>
              </a:ext>
            </a:extLst>
          </p:cNvPr>
          <p:cNvSpPr txBox="1"/>
          <p:nvPr/>
        </p:nvSpPr>
        <p:spPr>
          <a:xfrm>
            <a:off x="9641632" y="5930596"/>
            <a:ext cx="1296955" cy="369332"/>
          </a:xfrm>
          <a:prstGeom prst="rect">
            <a:avLst/>
          </a:prstGeom>
          <a:noFill/>
        </p:spPr>
        <p:txBody>
          <a:bodyPr wrap="square" rtlCol="0">
            <a:spAutoFit/>
          </a:bodyPr>
          <a:lstStyle/>
          <a:p>
            <a:pPr algn="ctr"/>
            <a:r>
              <a:rPr lang="en-US" dirty="0"/>
              <a:t>Polynomial</a:t>
            </a:r>
          </a:p>
        </p:txBody>
      </p:sp>
    </p:spTree>
    <p:extLst>
      <p:ext uri="{BB962C8B-B14F-4D97-AF65-F5344CB8AC3E}">
        <p14:creationId xmlns:p14="http://schemas.microsoft.com/office/powerpoint/2010/main" val="422380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F330D-3E0C-CD45-CFA4-3478F322D080}"/>
              </a:ext>
            </a:extLst>
          </p:cNvPr>
          <p:cNvSpPr>
            <a:spLocks noGrp="1"/>
          </p:cNvSpPr>
          <p:nvPr>
            <p:ph type="title"/>
          </p:nvPr>
        </p:nvSpPr>
        <p:spPr>
          <a:xfrm>
            <a:off x="638881" y="670218"/>
            <a:ext cx="10909640" cy="618593"/>
          </a:xfrm>
        </p:spPr>
        <p:txBody>
          <a:bodyPr vert="horz" lIns="91440" tIns="45720" rIns="91440" bIns="45720" rtlCol="0" anchor="ctr">
            <a:normAutofit fontScale="90000"/>
          </a:bodyPr>
          <a:lstStyle/>
          <a:p>
            <a:pPr algn="ctr"/>
            <a:r>
              <a:rPr lang="en-US" sz="5100" dirty="0"/>
              <a:t>SVM ALGORITHM-CONFUSION MATRIX</a:t>
            </a:r>
          </a:p>
        </p:txBody>
      </p:sp>
      <p:sp>
        <p:nvSpPr>
          <p:cNvPr id="2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number&#10;&#10;Description automatically generated with medium confidence">
            <a:extLst>
              <a:ext uri="{FF2B5EF4-FFF2-40B4-BE49-F238E27FC236}">
                <a16:creationId xmlns:a16="http://schemas.microsoft.com/office/drawing/2014/main" id="{38F58B15-89D6-D408-6F57-54D3B19FA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7" y="3429000"/>
            <a:ext cx="3937495" cy="3149996"/>
          </a:xfrm>
          <a:prstGeom prst="rect">
            <a:avLst/>
          </a:prstGeom>
        </p:spPr>
      </p:pic>
      <p:pic>
        <p:nvPicPr>
          <p:cNvPr id="5" name="Content Placeholder 4" descr="A graph of a number&#10;&#10;Description automatically generated with medium confidence">
            <a:extLst>
              <a:ext uri="{FF2B5EF4-FFF2-40B4-BE49-F238E27FC236}">
                <a16:creationId xmlns:a16="http://schemas.microsoft.com/office/drawing/2014/main" id="{3D9E03A5-46CB-0827-F7AF-7CAE9E5603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3981" y="2474524"/>
            <a:ext cx="5198713" cy="4158970"/>
          </a:xfrm>
          <a:prstGeom prst="rect">
            <a:avLst/>
          </a:prstGeom>
        </p:spPr>
      </p:pic>
      <p:pic>
        <p:nvPicPr>
          <p:cNvPr id="9" name="Picture 8" descr="A graph of a number of numbers&#10;&#10;Description automatically generated with medium confidence">
            <a:extLst>
              <a:ext uri="{FF2B5EF4-FFF2-40B4-BE49-F238E27FC236}">
                <a16:creationId xmlns:a16="http://schemas.microsoft.com/office/drawing/2014/main" id="{94CF59C9-A2E8-7D26-0663-6B0AEC3D8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2525" y="3610065"/>
            <a:ext cx="4087226" cy="3269781"/>
          </a:xfrm>
          <a:prstGeom prst="rect">
            <a:avLst/>
          </a:prstGeom>
        </p:spPr>
      </p:pic>
      <p:pic>
        <p:nvPicPr>
          <p:cNvPr id="3" name="Picture 2">
            <a:extLst>
              <a:ext uri="{FF2B5EF4-FFF2-40B4-BE49-F238E27FC236}">
                <a16:creationId xmlns:a16="http://schemas.microsoft.com/office/drawing/2014/main" id="{71441AA0-DA7A-FC2B-A036-4A2729951FF3}"/>
              </a:ext>
            </a:extLst>
          </p:cNvPr>
          <p:cNvPicPr>
            <a:picLocks noChangeAspect="1"/>
          </p:cNvPicPr>
          <p:nvPr/>
        </p:nvPicPr>
        <p:blipFill>
          <a:blip r:embed="rId5"/>
          <a:stretch>
            <a:fillRect/>
          </a:stretch>
        </p:blipFill>
        <p:spPr>
          <a:xfrm>
            <a:off x="7881087" y="1944959"/>
            <a:ext cx="4087226" cy="1911458"/>
          </a:xfrm>
          <a:prstGeom prst="rect">
            <a:avLst/>
          </a:prstGeom>
        </p:spPr>
      </p:pic>
    </p:spTree>
    <p:extLst>
      <p:ext uri="{BB962C8B-B14F-4D97-AF65-F5344CB8AC3E}">
        <p14:creationId xmlns:p14="http://schemas.microsoft.com/office/powerpoint/2010/main" val="122985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7B733A-DF2D-5433-1C30-C75ADCB18DE9}"/>
              </a:ext>
            </a:extLst>
          </p:cNvPr>
          <p:cNvSpPr>
            <a:spLocks noGrp="1"/>
          </p:cNvSpPr>
          <p:nvPr>
            <p:ph type="title"/>
          </p:nvPr>
        </p:nvSpPr>
        <p:spPr>
          <a:xfrm>
            <a:off x="838196" y="978408"/>
            <a:ext cx="6007608" cy="1106424"/>
          </a:xfrm>
        </p:spPr>
        <p:txBody>
          <a:bodyPr>
            <a:normAutofit/>
          </a:bodyPr>
          <a:lstStyle/>
          <a:p>
            <a:r>
              <a:rPr lang="en-US" sz="2800"/>
              <a:t>Model Design – CNN Classification </a:t>
            </a:r>
          </a:p>
        </p:txBody>
      </p:sp>
      <p:sp>
        <p:nvSpPr>
          <p:cNvPr id="31" name="Rectangle 30">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BC0E86A-94F9-43AC-806C-C10E4496BBDC}"/>
              </a:ext>
            </a:extLst>
          </p:cNvPr>
          <p:cNvSpPr>
            <a:spLocks noGrp="1"/>
          </p:cNvSpPr>
          <p:nvPr>
            <p:ph idx="1"/>
          </p:nvPr>
        </p:nvSpPr>
        <p:spPr>
          <a:xfrm>
            <a:off x="841244" y="2359152"/>
            <a:ext cx="6007608" cy="3429000"/>
          </a:xfrm>
        </p:spPr>
        <p:txBody>
          <a:bodyPr>
            <a:normAutofit/>
          </a:bodyPr>
          <a:lstStyle/>
          <a:p>
            <a:r>
              <a:rPr lang="en-US" sz="1900" b="1"/>
              <a:t>VGG16:</a:t>
            </a:r>
          </a:p>
          <a:p>
            <a:pPr marL="0" indent="0">
              <a:buNone/>
            </a:pPr>
            <a:r>
              <a:rPr lang="en-US" sz="1900"/>
              <a:t>VGG16, developed by Visual Graphics Group, contains 16 layers(Convolutional layers, Pooling </a:t>
            </a:r>
          </a:p>
          <a:p>
            <a:pPr marL="0" indent="0">
              <a:buNone/>
            </a:pPr>
            <a:r>
              <a:rPr lang="en-US" sz="1900"/>
              <a:t>layers, and fully connected layers). By using 3 x 3 filters, VGG16 can capture fine details in images.</a:t>
            </a:r>
          </a:p>
          <a:p>
            <a:pPr marL="0" indent="0">
              <a:buNone/>
            </a:pPr>
            <a:endParaRPr lang="en-US" sz="1900"/>
          </a:p>
          <a:p>
            <a:r>
              <a:rPr lang="en-US" sz="1900" b="1"/>
              <a:t>INCEPTION V3:</a:t>
            </a:r>
          </a:p>
          <a:p>
            <a:pPr marL="0" indent="0">
              <a:buNone/>
            </a:pPr>
            <a:r>
              <a:rPr lang="en-US" sz="1900"/>
              <a:t>Factorized convolution reduces the number of parameters</a:t>
            </a:r>
          </a:p>
          <a:p>
            <a:pPr marL="0" indent="0">
              <a:buNone/>
            </a:pPr>
            <a:r>
              <a:rPr lang="en-US" sz="1900"/>
              <a:t>Symmetric and Asymmetric building blocks</a:t>
            </a:r>
          </a:p>
          <a:p>
            <a:endParaRPr lang="en-US" sz="1900"/>
          </a:p>
        </p:txBody>
      </p:sp>
      <p:pic>
        <p:nvPicPr>
          <p:cNvPr id="4" name="Picture 3">
            <a:extLst>
              <a:ext uri="{FF2B5EF4-FFF2-40B4-BE49-F238E27FC236}">
                <a16:creationId xmlns:a16="http://schemas.microsoft.com/office/drawing/2014/main" id="{A7BB2BF9-57C3-4E2C-139E-DE5CF620778B}"/>
              </a:ext>
            </a:extLst>
          </p:cNvPr>
          <p:cNvPicPr>
            <a:picLocks noChangeAspect="1"/>
          </p:cNvPicPr>
          <p:nvPr/>
        </p:nvPicPr>
        <p:blipFill>
          <a:blip r:embed="rId2"/>
          <a:stretch>
            <a:fillRect/>
          </a:stretch>
        </p:blipFill>
        <p:spPr>
          <a:xfrm>
            <a:off x="7680960" y="1340324"/>
            <a:ext cx="4233672" cy="1238349"/>
          </a:xfrm>
          <a:prstGeom prst="rect">
            <a:avLst/>
          </a:prstGeom>
        </p:spPr>
      </p:pic>
      <p:pic>
        <p:nvPicPr>
          <p:cNvPr id="5" name="Picture 4">
            <a:extLst>
              <a:ext uri="{FF2B5EF4-FFF2-40B4-BE49-F238E27FC236}">
                <a16:creationId xmlns:a16="http://schemas.microsoft.com/office/drawing/2014/main" id="{8AF68A13-2EC5-F04F-6A1B-EAD6CB30653E}"/>
              </a:ext>
            </a:extLst>
          </p:cNvPr>
          <p:cNvPicPr>
            <a:picLocks noChangeAspect="1"/>
          </p:cNvPicPr>
          <p:nvPr/>
        </p:nvPicPr>
        <p:blipFill>
          <a:blip r:embed="rId3"/>
          <a:stretch>
            <a:fillRect/>
          </a:stretch>
        </p:blipFill>
        <p:spPr>
          <a:xfrm>
            <a:off x="7680960" y="4095091"/>
            <a:ext cx="4230116" cy="1406513"/>
          </a:xfrm>
          <a:prstGeom prst="rect">
            <a:avLst/>
          </a:prstGeom>
        </p:spPr>
      </p:pic>
    </p:spTree>
    <p:extLst>
      <p:ext uri="{BB962C8B-B14F-4D97-AF65-F5344CB8AC3E}">
        <p14:creationId xmlns:p14="http://schemas.microsoft.com/office/powerpoint/2010/main" val="4158125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981819-DF5B-4744-B12A-AD6D39544494}"/>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solidFill>
                  <a:schemeClr val="tx1"/>
                </a:solidFill>
                <a:latin typeface="+mj-lt"/>
                <a:ea typeface="+mj-ea"/>
                <a:cs typeface="+mj-cs"/>
              </a:rPr>
              <a:t>Model Design – CNN Classification </a:t>
            </a:r>
          </a:p>
        </p:txBody>
      </p:sp>
      <p:sp>
        <p:nvSpPr>
          <p:cNvPr id="3" name="Content Placeholder 2">
            <a:extLst>
              <a:ext uri="{FF2B5EF4-FFF2-40B4-BE49-F238E27FC236}">
                <a16:creationId xmlns:a16="http://schemas.microsoft.com/office/drawing/2014/main" id="{0A3364F7-EDA5-4D87-7A83-12A4C5523AF0}"/>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rPr>
              <a:t>DENSENET 201: 201 layers deep</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108C1EA-43D1-F5D2-D747-960DDB9D5439}"/>
              </a:ext>
            </a:extLst>
          </p:cNvPr>
          <p:cNvPicPr>
            <a:picLocks noChangeAspect="1"/>
          </p:cNvPicPr>
          <p:nvPr/>
        </p:nvPicPr>
        <p:blipFill>
          <a:blip r:embed="rId2"/>
          <a:stretch>
            <a:fillRect/>
          </a:stretch>
        </p:blipFill>
        <p:spPr>
          <a:xfrm>
            <a:off x="320040" y="3444995"/>
            <a:ext cx="11548872" cy="1963306"/>
          </a:xfrm>
          <a:prstGeom prst="rect">
            <a:avLst/>
          </a:prstGeom>
        </p:spPr>
      </p:pic>
    </p:spTree>
    <p:extLst>
      <p:ext uri="{BB962C8B-B14F-4D97-AF65-F5344CB8AC3E}">
        <p14:creationId xmlns:p14="http://schemas.microsoft.com/office/powerpoint/2010/main" val="3984835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7139B-191B-828D-F0F8-75419CA48606}"/>
              </a:ext>
            </a:extLst>
          </p:cNvPr>
          <p:cNvSpPr>
            <a:spLocks noGrp="1"/>
          </p:cNvSpPr>
          <p:nvPr>
            <p:ph type="title"/>
          </p:nvPr>
        </p:nvSpPr>
        <p:spPr>
          <a:xfrm>
            <a:off x="630936" y="640080"/>
            <a:ext cx="4818888" cy="1481328"/>
          </a:xfrm>
        </p:spPr>
        <p:txBody>
          <a:bodyPr anchor="b">
            <a:normAutofit/>
          </a:bodyPr>
          <a:lstStyle/>
          <a:p>
            <a:r>
              <a:rPr lang="en-US" sz="5000"/>
              <a:t>Observation and Future work</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282380-07D1-D90C-886A-F6CA07316693}"/>
              </a:ext>
            </a:extLst>
          </p:cNvPr>
          <p:cNvSpPr>
            <a:spLocks noGrp="1"/>
          </p:cNvSpPr>
          <p:nvPr>
            <p:ph idx="1"/>
          </p:nvPr>
        </p:nvSpPr>
        <p:spPr>
          <a:xfrm>
            <a:off x="630936" y="2660904"/>
            <a:ext cx="4818888" cy="3547872"/>
          </a:xfrm>
        </p:spPr>
        <p:txBody>
          <a:bodyPr anchor="t">
            <a:normAutofit/>
          </a:bodyPr>
          <a:lstStyle/>
          <a:p>
            <a:r>
              <a:rPr lang="en-US" sz="2200"/>
              <a:t>Results comparison between SVM and CNN</a:t>
            </a:r>
          </a:p>
          <a:p>
            <a:endParaRPr lang="en-US" sz="2200"/>
          </a:p>
          <a:p>
            <a:endParaRPr lang="en-US" sz="2200"/>
          </a:p>
          <a:p>
            <a:endParaRPr lang="en-US" sz="2200"/>
          </a:p>
          <a:p>
            <a:endParaRPr lang="en-US" sz="2200"/>
          </a:p>
          <a:p>
            <a:endParaRPr lang="en-US" sz="2200"/>
          </a:p>
          <a:p>
            <a:endParaRPr lang="en-US" sz="2200"/>
          </a:p>
          <a:p>
            <a:endParaRPr lang="en-US" sz="2200"/>
          </a:p>
          <a:p>
            <a:endParaRPr lang="en-US" sz="2200"/>
          </a:p>
          <a:p>
            <a:endParaRPr lang="en-US" sz="2200"/>
          </a:p>
        </p:txBody>
      </p:sp>
      <p:graphicFrame>
        <p:nvGraphicFramePr>
          <p:cNvPr id="4" name="Table 3">
            <a:extLst>
              <a:ext uri="{FF2B5EF4-FFF2-40B4-BE49-F238E27FC236}">
                <a16:creationId xmlns:a16="http://schemas.microsoft.com/office/drawing/2014/main" id="{96ABA05A-1AA0-6972-3209-CBC293FC9FE5}"/>
              </a:ext>
            </a:extLst>
          </p:cNvPr>
          <p:cNvGraphicFramePr>
            <a:graphicFrameLocks noGrp="1"/>
          </p:cNvGraphicFramePr>
          <p:nvPr>
            <p:extLst>
              <p:ext uri="{D42A27DB-BD31-4B8C-83A1-F6EECF244321}">
                <p14:modId xmlns:p14="http://schemas.microsoft.com/office/powerpoint/2010/main" val="2227369768"/>
              </p:ext>
            </p:extLst>
          </p:nvPr>
        </p:nvGraphicFramePr>
        <p:xfrm>
          <a:off x="6099048" y="1868173"/>
          <a:ext cx="5458970" cy="3121655"/>
        </p:xfrm>
        <a:graphic>
          <a:graphicData uri="http://schemas.openxmlformats.org/drawingml/2006/table">
            <a:tbl>
              <a:tblPr firstRow="1" bandRow="1">
                <a:tableStyleId>{7DF18680-E054-41AD-8BC1-D1AEF772440D}</a:tableStyleId>
              </a:tblPr>
              <a:tblGrid>
                <a:gridCol w="1755344">
                  <a:extLst>
                    <a:ext uri="{9D8B030D-6E8A-4147-A177-3AD203B41FA5}">
                      <a16:colId xmlns:a16="http://schemas.microsoft.com/office/drawing/2014/main" val="513934959"/>
                    </a:ext>
                  </a:extLst>
                </a:gridCol>
                <a:gridCol w="1544422">
                  <a:extLst>
                    <a:ext uri="{9D8B030D-6E8A-4147-A177-3AD203B41FA5}">
                      <a16:colId xmlns:a16="http://schemas.microsoft.com/office/drawing/2014/main" val="408956325"/>
                    </a:ext>
                  </a:extLst>
                </a:gridCol>
                <a:gridCol w="1122577">
                  <a:extLst>
                    <a:ext uri="{9D8B030D-6E8A-4147-A177-3AD203B41FA5}">
                      <a16:colId xmlns:a16="http://schemas.microsoft.com/office/drawing/2014/main" val="1318868436"/>
                    </a:ext>
                  </a:extLst>
                </a:gridCol>
                <a:gridCol w="1036627">
                  <a:extLst>
                    <a:ext uri="{9D8B030D-6E8A-4147-A177-3AD203B41FA5}">
                      <a16:colId xmlns:a16="http://schemas.microsoft.com/office/drawing/2014/main" val="464884935"/>
                    </a:ext>
                  </a:extLst>
                </a:gridCol>
              </a:tblGrid>
              <a:tr h="624331">
                <a:tc>
                  <a:txBody>
                    <a:bodyPr/>
                    <a:lstStyle/>
                    <a:p>
                      <a:r>
                        <a:rPr lang="en-US" sz="1700"/>
                        <a:t>MODEL</a:t>
                      </a:r>
                    </a:p>
                  </a:txBody>
                  <a:tcPr marL="84369" marR="84369" marT="42185" marB="42185"/>
                </a:tc>
                <a:tc>
                  <a:txBody>
                    <a:bodyPr/>
                    <a:lstStyle/>
                    <a:p>
                      <a:r>
                        <a:rPr lang="en-US" sz="1700"/>
                        <a:t>VALIDATION</a:t>
                      </a:r>
                    </a:p>
                  </a:txBody>
                  <a:tcPr marL="84369" marR="84369" marT="42185" marB="42185"/>
                </a:tc>
                <a:tc>
                  <a:txBody>
                    <a:bodyPr/>
                    <a:lstStyle/>
                    <a:p>
                      <a:r>
                        <a:rPr lang="en-US" sz="1700"/>
                        <a:t>TEST</a:t>
                      </a:r>
                    </a:p>
                  </a:txBody>
                  <a:tcPr marL="84369" marR="84369" marT="42185" marB="42185"/>
                </a:tc>
                <a:tc>
                  <a:txBody>
                    <a:bodyPr/>
                    <a:lstStyle/>
                    <a:p>
                      <a:r>
                        <a:rPr lang="en-US" sz="1700"/>
                        <a:t>TEST LOSS</a:t>
                      </a:r>
                    </a:p>
                  </a:txBody>
                  <a:tcPr marL="84369" marR="84369" marT="42185" marB="42185"/>
                </a:tc>
                <a:extLst>
                  <a:ext uri="{0D108BD9-81ED-4DB2-BD59-A6C34878D82A}">
                    <a16:rowId xmlns:a16="http://schemas.microsoft.com/office/drawing/2014/main" val="2043688646"/>
                  </a:ext>
                </a:extLst>
              </a:tr>
              <a:tr h="624331">
                <a:tc>
                  <a:txBody>
                    <a:bodyPr/>
                    <a:lstStyle/>
                    <a:p>
                      <a:r>
                        <a:rPr lang="en-US" sz="1700"/>
                        <a:t>VGG16</a:t>
                      </a:r>
                    </a:p>
                  </a:txBody>
                  <a:tcPr marL="84369" marR="84369" marT="42185" marB="421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i="1" kern="1200">
                          <a:solidFill>
                            <a:schemeClr val="dk1"/>
                          </a:solidFill>
                          <a:effectLst/>
                          <a:latin typeface="+mn-lt"/>
                          <a:ea typeface="+mn-ea"/>
                          <a:cs typeface="+mn-cs"/>
                        </a:rPr>
                        <a:t>86.92%</a:t>
                      </a:r>
                      <a:endParaRPr lang="en-US" sz="1700" kern="1200">
                        <a:solidFill>
                          <a:schemeClr val="dk1"/>
                        </a:solidFill>
                        <a:effectLst/>
                        <a:latin typeface="+mn-lt"/>
                        <a:ea typeface="+mn-ea"/>
                        <a:cs typeface="+mn-cs"/>
                      </a:endParaRPr>
                    </a:p>
                    <a:p>
                      <a:endParaRPr lang="en-US" sz="1700"/>
                    </a:p>
                  </a:txBody>
                  <a:tcPr marL="84369" marR="84369" marT="42185" marB="421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i="1" kern="1200">
                          <a:solidFill>
                            <a:schemeClr val="dk1"/>
                          </a:solidFill>
                          <a:effectLst/>
                          <a:latin typeface="+mn-lt"/>
                          <a:ea typeface="+mn-ea"/>
                          <a:cs typeface="+mn-cs"/>
                        </a:rPr>
                        <a:t>86.826%</a:t>
                      </a:r>
                      <a:endParaRPr lang="en-US" sz="1700" kern="1200">
                        <a:solidFill>
                          <a:schemeClr val="dk1"/>
                        </a:solidFill>
                        <a:effectLst/>
                        <a:latin typeface="+mn-lt"/>
                        <a:ea typeface="+mn-ea"/>
                        <a:cs typeface="+mn-cs"/>
                      </a:endParaRPr>
                    </a:p>
                    <a:p>
                      <a:endParaRPr lang="en-US" sz="1700"/>
                    </a:p>
                  </a:txBody>
                  <a:tcPr marL="84369" marR="84369" marT="42185" marB="421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i="1" kern="1200">
                          <a:solidFill>
                            <a:schemeClr val="dk1"/>
                          </a:solidFill>
                          <a:effectLst/>
                          <a:latin typeface="+mn-lt"/>
                          <a:ea typeface="+mn-ea"/>
                          <a:cs typeface="+mn-cs"/>
                        </a:rPr>
                        <a:t>0.6241</a:t>
                      </a:r>
                      <a:endParaRPr lang="en-US" sz="1700" kern="1200">
                        <a:solidFill>
                          <a:schemeClr val="dk1"/>
                        </a:solidFill>
                        <a:effectLst/>
                        <a:latin typeface="+mn-lt"/>
                        <a:ea typeface="+mn-ea"/>
                        <a:cs typeface="+mn-cs"/>
                      </a:endParaRPr>
                    </a:p>
                    <a:p>
                      <a:endParaRPr lang="en-US" sz="1700"/>
                    </a:p>
                  </a:txBody>
                  <a:tcPr marL="84369" marR="84369" marT="42185" marB="42185"/>
                </a:tc>
                <a:extLst>
                  <a:ext uri="{0D108BD9-81ED-4DB2-BD59-A6C34878D82A}">
                    <a16:rowId xmlns:a16="http://schemas.microsoft.com/office/drawing/2014/main" val="447603078"/>
                  </a:ext>
                </a:extLst>
              </a:tr>
              <a:tr h="624331">
                <a:tc>
                  <a:txBody>
                    <a:bodyPr/>
                    <a:lstStyle/>
                    <a:p>
                      <a:r>
                        <a:rPr lang="en-US" sz="1700"/>
                        <a:t>INCEPTION V3</a:t>
                      </a:r>
                    </a:p>
                  </a:txBody>
                  <a:tcPr marL="84369" marR="84369" marT="42185" marB="421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i="1" kern="1200">
                          <a:solidFill>
                            <a:schemeClr val="dk1"/>
                          </a:solidFill>
                          <a:effectLst/>
                          <a:latin typeface="+mn-lt"/>
                          <a:ea typeface="+mn-ea"/>
                          <a:cs typeface="+mn-cs"/>
                        </a:rPr>
                        <a:t>86.696%</a:t>
                      </a:r>
                      <a:endParaRPr lang="en-US" sz="1700" kern="1200">
                        <a:solidFill>
                          <a:schemeClr val="dk1"/>
                        </a:solidFill>
                        <a:effectLst/>
                        <a:latin typeface="+mn-lt"/>
                        <a:ea typeface="+mn-ea"/>
                        <a:cs typeface="+mn-cs"/>
                      </a:endParaRPr>
                    </a:p>
                    <a:p>
                      <a:endParaRPr lang="en-US" sz="1700"/>
                    </a:p>
                  </a:txBody>
                  <a:tcPr marL="84369" marR="84369" marT="42185" marB="421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i="1" kern="1200">
                          <a:solidFill>
                            <a:schemeClr val="dk1"/>
                          </a:solidFill>
                          <a:effectLst/>
                          <a:latin typeface="+mn-lt"/>
                          <a:ea typeface="+mn-ea"/>
                          <a:cs typeface="+mn-cs"/>
                        </a:rPr>
                        <a:t>87.725%</a:t>
                      </a:r>
                      <a:endParaRPr lang="en-US" sz="1700" kern="1200">
                        <a:solidFill>
                          <a:schemeClr val="dk1"/>
                        </a:solidFill>
                        <a:effectLst/>
                        <a:latin typeface="+mn-lt"/>
                        <a:ea typeface="+mn-ea"/>
                        <a:cs typeface="+mn-cs"/>
                      </a:endParaRPr>
                    </a:p>
                    <a:p>
                      <a:endParaRPr lang="en-US" sz="1700"/>
                    </a:p>
                  </a:txBody>
                  <a:tcPr marL="84369" marR="84369" marT="42185" marB="421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i="1" kern="1200">
                          <a:solidFill>
                            <a:schemeClr val="dk1"/>
                          </a:solidFill>
                          <a:effectLst/>
                          <a:latin typeface="+mn-lt"/>
                          <a:ea typeface="+mn-ea"/>
                          <a:cs typeface="+mn-cs"/>
                        </a:rPr>
                        <a:t>0.5587</a:t>
                      </a:r>
                      <a:endParaRPr lang="en-US" sz="1700" kern="1200">
                        <a:solidFill>
                          <a:schemeClr val="dk1"/>
                        </a:solidFill>
                        <a:effectLst/>
                        <a:latin typeface="+mn-lt"/>
                        <a:ea typeface="+mn-ea"/>
                        <a:cs typeface="+mn-cs"/>
                      </a:endParaRPr>
                    </a:p>
                    <a:p>
                      <a:endParaRPr lang="en-US" sz="1700"/>
                    </a:p>
                  </a:txBody>
                  <a:tcPr marL="84369" marR="84369" marT="42185" marB="42185"/>
                </a:tc>
                <a:extLst>
                  <a:ext uri="{0D108BD9-81ED-4DB2-BD59-A6C34878D82A}">
                    <a16:rowId xmlns:a16="http://schemas.microsoft.com/office/drawing/2014/main" val="1923145195"/>
                  </a:ext>
                </a:extLst>
              </a:tr>
              <a:tr h="624331">
                <a:tc>
                  <a:txBody>
                    <a:bodyPr/>
                    <a:lstStyle/>
                    <a:p>
                      <a:r>
                        <a:rPr lang="en-US" sz="1700"/>
                        <a:t>Dense Net 201</a:t>
                      </a:r>
                    </a:p>
                  </a:txBody>
                  <a:tcPr marL="84369" marR="84369" marT="42185" marB="421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i="1" kern="1200">
                          <a:solidFill>
                            <a:schemeClr val="dk1"/>
                          </a:solidFill>
                          <a:effectLst/>
                          <a:latin typeface="+mn-lt"/>
                          <a:ea typeface="+mn-ea"/>
                          <a:cs typeface="+mn-cs"/>
                        </a:rPr>
                        <a:t>88.8%</a:t>
                      </a:r>
                      <a:endParaRPr lang="en-US" sz="1700" kern="1200">
                        <a:solidFill>
                          <a:schemeClr val="dk1"/>
                        </a:solidFill>
                        <a:effectLst/>
                        <a:latin typeface="+mn-lt"/>
                        <a:ea typeface="+mn-ea"/>
                        <a:cs typeface="+mn-cs"/>
                      </a:endParaRPr>
                    </a:p>
                    <a:p>
                      <a:endParaRPr lang="en-US" sz="1700"/>
                    </a:p>
                  </a:txBody>
                  <a:tcPr marL="84369" marR="84369" marT="42185" marB="421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i="1" kern="1200">
                          <a:solidFill>
                            <a:schemeClr val="dk1"/>
                          </a:solidFill>
                          <a:effectLst/>
                          <a:latin typeface="+mn-lt"/>
                          <a:ea typeface="+mn-ea"/>
                          <a:cs typeface="+mn-cs"/>
                        </a:rPr>
                        <a:t>88.52%</a:t>
                      </a:r>
                      <a:endParaRPr lang="en-US" sz="1700" kern="1200">
                        <a:solidFill>
                          <a:schemeClr val="dk1"/>
                        </a:solidFill>
                        <a:effectLst/>
                        <a:latin typeface="+mn-lt"/>
                        <a:ea typeface="+mn-ea"/>
                        <a:cs typeface="+mn-cs"/>
                      </a:endParaRPr>
                    </a:p>
                    <a:p>
                      <a:endParaRPr lang="en-US" sz="1700"/>
                    </a:p>
                  </a:txBody>
                  <a:tcPr marL="84369" marR="84369" marT="42185" marB="421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i="1" kern="1200">
                          <a:solidFill>
                            <a:schemeClr val="dk1"/>
                          </a:solidFill>
                          <a:effectLst/>
                          <a:latin typeface="+mn-lt"/>
                          <a:ea typeface="+mn-ea"/>
                          <a:cs typeface="+mn-cs"/>
                        </a:rPr>
                        <a:t>0.41156</a:t>
                      </a:r>
                      <a:endParaRPr lang="en-US" sz="1700" kern="1200">
                        <a:solidFill>
                          <a:schemeClr val="dk1"/>
                        </a:solidFill>
                        <a:effectLst/>
                        <a:latin typeface="+mn-lt"/>
                        <a:ea typeface="+mn-ea"/>
                        <a:cs typeface="+mn-cs"/>
                      </a:endParaRPr>
                    </a:p>
                    <a:p>
                      <a:endParaRPr lang="en-US" sz="1700"/>
                    </a:p>
                  </a:txBody>
                  <a:tcPr marL="84369" marR="84369" marT="42185" marB="42185"/>
                </a:tc>
                <a:extLst>
                  <a:ext uri="{0D108BD9-81ED-4DB2-BD59-A6C34878D82A}">
                    <a16:rowId xmlns:a16="http://schemas.microsoft.com/office/drawing/2014/main" val="1417854716"/>
                  </a:ext>
                </a:extLst>
              </a:tr>
              <a:tr h="624331">
                <a:tc>
                  <a:txBody>
                    <a:bodyPr/>
                    <a:lstStyle/>
                    <a:p>
                      <a:r>
                        <a:rPr lang="en-US" sz="1700"/>
                        <a:t>SVM CLASSIFIER</a:t>
                      </a:r>
                    </a:p>
                  </a:txBody>
                  <a:tcPr marL="84369" marR="84369" marT="42185" marB="42185"/>
                </a:tc>
                <a:tc>
                  <a:txBody>
                    <a:bodyPr/>
                    <a:lstStyle/>
                    <a:p>
                      <a:r>
                        <a:rPr lang="en-US" sz="1700"/>
                        <a:t>90.82%</a:t>
                      </a:r>
                    </a:p>
                  </a:txBody>
                  <a:tcPr marL="84369" marR="84369" marT="42185" marB="42185"/>
                </a:tc>
                <a:tc>
                  <a:txBody>
                    <a:bodyPr/>
                    <a:lstStyle/>
                    <a:p>
                      <a:r>
                        <a:rPr lang="en-US" sz="1700"/>
                        <a:t>91.97%</a:t>
                      </a:r>
                    </a:p>
                  </a:txBody>
                  <a:tcPr marL="84369" marR="84369" marT="42185" marB="42185"/>
                </a:tc>
                <a:tc>
                  <a:txBody>
                    <a:bodyPr/>
                    <a:lstStyle/>
                    <a:p>
                      <a:r>
                        <a:rPr lang="en-US" sz="1700"/>
                        <a:t>0.2116</a:t>
                      </a:r>
                    </a:p>
                  </a:txBody>
                  <a:tcPr marL="84369" marR="84369" marT="42185" marB="42185"/>
                </a:tc>
                <a:extLst>
                  <a:ext uri="{0D108BD9-81ED-4DB2-BD59-A6C34878D82A}">
                    <a16:rowId xmlns:a16="http://schemas.microsoft.com/office/drawing/2014/main" val="76079083"/>
                  </a:ext>
                </a:extLst>
              </a:tr>
            </a:tbl>
          </a:graphicData>
        </a:graphic>
      </p:graphicFrame>
    </p:spTree>
    <p:extLst>
      <p:ext uri="{BB962C8B-B14F-4D97-AF65-F5344CB8AC3E}">
        <p14:creationId xmlns:p14="http://schemas.microsoft.com/office/powerpoint/2010/main" val="2395100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74332-5785-A259-9437-4F1E76D1A20C}"/>
              </a:ext>
            </a:extLst>
          </p:cNvPr>
          <p:cNvSpPr>
            <a:spLocks noGrp="1"/>
          </p:cNvSpPr>
          <p:nvPr>
            <p:ph type="title"/>
          </p:nvPr>
        </p:nvSpPr>
        <p:spPr>
          <a:xfrm>
            <a:off x="640080" y="325369"/>
            <a:ext cx="4368602" cy="1956841"/>
          </a:xfrm>
        </p:spPr>
        <p:txBody>
          <a:bodyPr anchor="b">
            <a:normAutofit/>
          </a:bodyPr>
          <a:lstStyle/>
          <a:p>
            <a:r>
              <a:rPr lang="en-US" sz="4200"/>
              <a:t>Improvements for the model</a:t>
            </a:r>
            <a:br>
              <a:rPr lang="en-US" sz="4200"/>
            </a:br>
            <a:endParaRPr lang="en-US" sz="42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189115-145A-12EA-C098-C1C5452A2662}"/>
              </a:ext>
            </a:extLst>
          </p:cNvPr>
          <p:cNvSpPr>
            <a:spLocks noGrp="1"/>
          </p:cNvSpPr>
          <p:nvPr>
            <p:ph idx="1"/>
          </p:nvPr>
        </p:nvSpPr>
        <p:spPr>
          <a:xfrm>
            <a:off x="640080" y="2872899"/>
            <a:ext cx="4243589" cy="3320668"/>
          </a:xfrm>
        </p:spPr>
        <p:txBody>
          <a:bodyPr>
            <a:normAutofit/>
          </a:bodyPr>
          <a:lstStyle/>
          <a:p>
            <a:r>
              <a:rPr lang="en-US" sz="2000">
                <a:latin typeface="Times New Roman" panose="02020603050405020304" pitchFamily="18" charset="0"/>
                <a:cs typeface="Times New Roman" panose="02020603050405020304" pitchFamily="18" charset="0"/>
              </a:rPr>
              <a:t>Improve parallel processing of data for faster segmentation of images.</a:t>
            </a:r>
          </a:p>
          <a:p>
            <a:r>
              <a:rPr lang="en-US" sz="2000" b="0" i="0">
                <a:effectLst/>
                <a:latin typeface="Times New Roman" panose="02020603050405020304" pitchFamily="18" charset="0"/>
                <a:cs typeface="Times New Roman" panose="02020603050405020304" pitchFamily="18" charset="0"/>
              </a:rPr>
              <a:t>Investigate deep feature extraction methods using pre-trained CNN models (like VGG, ResNet) as feature extractors.</a:t>
            </a:r>
          </a:p>
          <a:p>
            <a:r>
              <a:rPr lang="en-US" sz="2000" b="0" i="0">
                <a:effectLst/>
                <a:latin typeface="Times New Roman" panose="02020603050405020304" pitchFamily="18" charset="0"/>
                <a:cs typeface="Times New Roman" panose="02020603050405020304" pitchFamily="18" charset="0"/>
              </a:rPr>
              <a:t>Perform statistical tests (like t-tests or ANOVA) to assess the significance of the performance differences between models.</a:t>
            </a:r>
            <a:endParaRPr lang="en-US" sz="2000">
              <a:latin typeface="Times New Roman" panose="02020603050405020304" pitchFamily="18" charset="0"/>
              <a:cs typeface="Times New Roman" panose="02020603050405020304" pitchFamily="18" charset="0"/>
            </a:endParaRPr>
          </a:p>
        </p:txBody>
      </p:sp>
      <p:pic>
        <p:nvPicPr>
          <p:cNvPr id="5" name="Picture 4" descr="Maze">
            <a:extLst>
              <a:ext uri="{FF2B5EF4-FFF2-40B4-BE49-F238E27FC236}">
                <a16:creationId xmlns:a16="http://schemas.microsoft.com/office/drawing/2014/main" id="{066AAC7E-E350-4161-6438-E7DE360F4123}"/>
              </a:ext>
            </a:extLst>
          </p:cNvPr>
          <p:cNvPicPr>
            <a:picLocks noChangeAspect="1"/>
          </p:cNvPicPr>
          <p:nvPr/>
        </p:nvPicPr>
        <p:blipFill rotWithShape="1">
          <a:blip r:embed="rId2"/>
          <a:srcRect l="13463" r="1958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653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3F641-F6E6-A241-EC62-3F582D1A509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Thank You!</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Handshake">
            <a:extLst>
              <a:ext uri="{FF2B5EF4-FFF2-40B4-BE49-F238E27FC236}">
                <a16:creationId xmlns:a16="http://schemas.microsoft.com/office/drawing/2014/main" id="{F30205ED-B479-8618-1BE9-6F6361F88D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287461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2592-FD14-0048-5763-551BEC7203B3}"/>
              </a:ext>
            </a:extLst>
          </p:cNvPr>
          <p:cNvSpPr>
            <a:spLocks noGrp="1"/>
          </p:cNvSpPr>
          <p:nvPr>
            <p:ph type="title"/>
          </p:nvPr>
        </p:nvSpPr>
        <p:spPr>
          <a:xfrm>
            <a:off x="876693" y="741391"/>
            <a:ext cx="4399982" cy="1616203"/>
          </a:xfrm>
        </p:spPr>
        <p:txBody>
          <a:bodyPr anchor="b">
            <a:normAutofit/>
          </a:bodyPr>
          <a:lstStyle/>
          <a:p>
            <a:r>
              <a:rPr lang="en-US" sz="3200" dirty="0"/>
              <a:t>Introduction</a:t>
            </a:r>
          </a:p>
        </p:txBody>
      </p:sp>
      <p:sp>
        <p:nvSpPr>
          <p:cNvPr id="3" name="Content Placeholder 2">
            <a:extLst>
              <a:ext uri="{FF2B5EF4-FFF2-40B4-BE49-F238E27FC236}">
                <a16:creationId xmlns:a16="http://schemas.microsoft.com/office/drawing/2014/main" id="{E8FA399D-3EE7-27E7-195C-68E1F47369F6}"/>
              </a:ext>
            </a:extLst>
          </p:cNvPr>
          <p:cNvSpPr>
            <a:spLocks noGrp="1"/>
          </p:cNvSpPr>
          <p:nvPr>
            <p:ph idx="1"/>
          </p:nvPr>
        </p:nvSpPr>
        <p:spPr>
          <a:xfrm>
            <a:off x="876692" y="2533476"/>
            <a:ext cx="4399983" cy="3447832"/>
          </a:xfrm>
        </p:spPr>
        <p:txBody>
          <a:bodyPr anchor="t">
            <a:normAutofit lnSpcReduction="10000"/>
          </a:bodyPr>
          <a:lstStyle/>
          <a:p>
            <a:r>
              <a:rPr lang="en-US" sz="1700" b="1" dirty="0"/>
              <a:t>Skin Cancer:</a:t>
            </a:r>
            <a:r>
              <a:rPr lang="en-US" sz="1700" b="0" i="0" dirty="0">
                <a:effectLst/>
              </a:rPr>
              <a:t> </a:t>
            </a:r>
          </a:p>
          <a:p>
            <a:pPr marL="0" indent="0">
              <a:buNone/>
            </a:pPr>
            <a:r>
              <a:rPr lang="en-US" sz="1700" b="0" i="0" dirty="0">
                <a:effectLst/>
              </a:rPr>
              <a:t>     The abnormal growth of skin cells</a:t>
            </a:r>
          </a:p>
          <a:p>
            <a:pPr marL="0" indent="0">
              <a:buNone/>
            </a:pPr>
            <a:endParaRPr lang="en-US" sz="1700" dirty="0"/>
          </a:p>
          <a:p>
            <a:r>
              <a:rPr lang="en-US" sz="1700" b="1" dirty="0"/>
              <a:t>Main Types:</a:t>
            </a:r>
          </a:p>
          <a:p>
            <a:pPr marL="0" indent="0">
              <a:buNone/>
            </a:pPr>
            <a:r>
              <a:rPr lang="en-US" sz="1700" dirty="0"/>
              <a:t>     Basal cell carcinoma, Squamous cell</a:t>
            </a:r>
          </a:p>
          <a:p>
            <a:pPr marL="0" indent="0">
              <a:buNone/>
            </a:pPr>
            <a:r>
              <a:rPr lang="en-US" sz="1700" dirty="0"/>
              <a:t>     carcinoma, Merkel cell cancer,   </a:t>
            </a:r>
          </a:p>
          <a:p>
            <a:pPr marL="0" indent="0">
              <a:buNone/>
            </a:pPr>
            <a:r>
              <a:rPr lang="en-US" sz="1700" dirty="0"/>
              <a:t>     Melanoma </a:t>
            </a:r>
          </a:p>
          <a:p>
            <a:pPr marL="0" indent="0">
              <a:buNone/>
            </a:pPr>
            <a:endParaRPr lang="en-US" sz="1700" dirty="0"/>
          </a:p>
          <a:p>
            <a:r>
              <a:rPr lang="en-US" sz="1700" b="1" dirty="0"/>
              <a:t>Causes:</a:t>
            </a:r>
          </a:p>
          <a:p>
            <a:pPr marL="0" indent="0">
              <a:buNone/>
            </a:pPr>
            <a:r>
              <a:rPr lang="en-US" sz="1700" dirty="0"/>
              <a:t>     Ultraviolet radiation</a:t>
            </a:r>
          </a:p>
          <a:p>
            <a:pPr marL="0" indent="0">
              <a:buNone/>
            </a:pPr>
            <a:endParaRPr lang="en-US" sz="1700" dirty="0"/>
          </a:p>
        </p:txBody>
      </p:sp>
      <p:pic>
        <p:nvPicPr>
          <p:cNvPr id="7" name="Picture 6" descr="Close-up of an old person's skin&#10;&#10;Description automatically generated">
            <a:extLst>
              <a:ext uri="{FF2B5EF4-FFF2-40B4-BE49-F238E27FC236}">
                <a16:creationId xmlns:a16="http://schemas.microsoft.com/office/drawing/2014/main" id="{0F53972C-055B-E639-544E-CC3241FAA71A}"/>
              </a:ext>
            </a:extLst>
          </p:cNvPr>
          <p:cNvPicPr>
            <a:picLocks noChangeAspect="1"/>
          </p:cNvPicPr>
          <p:nvPr/>
        </p:nvPicPr>
        <p:blipFill rotWithShape="1">
          <a:blip r:embed="rId3">
            <a:extLst>
              <a:ext uri="{28A0092B-C50C-407E-A947-70E740481C1C}">
                <a14:useLocalDpi xmlns:a14="http://schemas.microsoft.com/office/drawing/2010/main" val="0"/>
              </a:ext>
            </a:extLst>
          </a:blip>
          <a:srcRect l="11541" r="35352" b="-3"/>
          <a:stretch/>
        </p:blipFill>
        <p:spPr>
          <a:xfrm>
            <a:off x="6081071" y="3461412"/>
            <a:ext cx="3001575" cy="3447834"/>
          </a:xfrm>
          <a:prstGeom prst="rect">
            <a:avLst/>
          </a:prstGeom>
        </p:spPr>
      </p:pic>
      <p:pic>
        <p:nvPicPr>
          <p:cNvPr id="11" name="Picture 10" descr="A close-up of a skin cancer&#10;&#10;Description automatically generated">
            <a:extLst>
              <a:ext uri="{FF2B5EF4-FFF2-40B4-BE49-F238E27FC236}">
                <a16:creationId xmlns:a16="http://schemas.microsoft.com/office/drawing/2014/main" id="{3EC36B3F-99C1-85E6-B993-AED7EA68EB83}"/>
              </a:ext>
            </a:extLst>
          </p:cNvPr>
          <p:cNvPicPr>
            <a:picLocks noChangeAspect="1"/>
          </p:cNvPicPr>
          <p:nvPr/>
        </p:nvPicPr>
        <p:blipFill rotWithShape="1">
          <a:blip r:embed="rId4">
            <a:extLst>
              <a:ext uri="{28A0092B-C50C-407E-A947-70E740481C1C}">
                <a14:useLocalDpi xmlns:a14="http://schemas.microsoft.com/office/drawing/2010/main" val="0"/>
              </a:ext>
            </a:extLst>
          </a:blip>
          <a:srcRect l="12335" r="26248"/>
          <a:stretch/>
        </p:blipFill>
        <p:spPr>
          <a:xfrm>
            <a:off x="6089721" y="6899"/>
            <a:ext cx="2999892" cy="3447832"/>
          </a:xfrm>
          <a:prstGeom prst="rect">
            <a:avLst/>
          </a:prstGeom>
        </p:spPr>
      </p:pic>
      <p:pic>
        <p:nvPicPr>
          <p:cNvPr id="5" name="Picture 4" descr="A close-up of a skin with a large blister&#10;&#10;Description automatically generated">
            <a:extLst>
              <a:ext uri="{FF2B5EF4-FFF2-40B4-BE49-F238E27FC236}">
                <a16:creationId xmlns:a16="http://schemas.microsoft.com/office/drawing/2014/main" id="{92230783-45DB-A45C-5F3D-6B5B01897D03}"/>
              </a:ext>
            </a:extLst>
          </p:cNvPr>
          <p:cNvPicPr>
            <a:picLocks noChangeAspect="1"/>
          </p:cNvPicPr>
          <p:nvPr/>
        </p:nvPicPr>
        <p:blipFill rotWithShape="1">
          <a:blip r:embed="rId5">
            <a:extLst>
              <a:ext uri="{28A0092B-C50C-407E-A947-70E740481C1C}">
                <a14:useLocalDpi xmlns:a14="http://schemas.microsoft.com/office/drawing/2010/main" val="0"/>
              </a:ext>
            </a:extLst>
          </a:blip>
          <a:srcRect l="14773" r="6668" b="5"/>
          <a:stretch/>
        </p:blipFill>
        <p:spPr>
          <a:xfrm>
            <a:off x="9078338" y="3454732"/>
            <a:ext cx="3001575" cy="3428999"/>
          </a:xfrm>
          <a:prstGeom prst="rect">
            <a:avLst/>
          </a:prstGeom>
        </p:spPr>
      </p:pic>
      <p:pic>
        <p:nvPicPr>
          <p:cNvPr id="9" name="Picture 8" descr="Close-up of an ear and a close-up of an ear&#10;&#10;Description automatically generated">
            <a:extLst>
              <a:ext uri="{FF2B5EF4-FFF2-40B4-BE49-F238E27FC236}">
                <a16:creationId xmlns:a16="http://schemas.microsoft.com/office/drawing/2014/main" id="{561C20D3-0853-C884-522D-E23C04DC720C}"/>
              </a:ext>
            </a:extLst>
          </p:cNvPr>
          <p:cNvPicPr>
            <a:picLocks noChangeAspect="1"/>
          </p:cNvPicPr>
          <p:nvPr/>
        </p:nvPicPr>
        <p:blipFill rotWithShape="1">
          <a:blip r:embed="rId6">
            <a:extLst>
              <a:ext uri="{28A0092B-C50C-407E-A947-70E740481C1C}">
                <a14:useLocalDpi xmlns:a14="http://schemas.microsoft.com/office/drawing/2010/main" val="0"/>
              </a:ext>
            </a:extLst>
          </a:blip>
          <a:srcRect r="11362" b="6"/>
          <a:stretch/>
        </p:blipFill>
        <p:spPr>
          <a:xfrm>
            <a:off x="9098229" y="25731"/>
            <a:ext cx="3001576" cy="3429000"/>
          </a:xfrm>
          <a:prstGeom prst="rect">
            <a:avLst/>
          </a:prstGeom>
        </p:spPr>
      </p:pic>
      <p:grpSp>
        <p:nvGrpSpPr>
          <p:cNvPr id="16" name="Group 15">
            <a:extLst>
              <a:ext uri="{FF2B5EF4-FFF2-40B4-BE49-F238E27FC236}">
                <a16:creationId xmlns:a16="http://schemas.microsoft.com/office/drawing/2014/main" id="{8D4A50DE-FA8B-E462-0A25-1485F0471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7" name="Rectangle 16">
              <a:extLst>
                <a:ext uri="{FF2B5EF4-FFF2-40B4-BE49-F238E27FC236}">
                  <a16:creationId xmlns:a16="http://schemas.microsoft.com/office/drawing/2014/main" id="{3238042B-E057-0EBF-33B3-F11EC571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7786B6C-268E-0B05-1F09-4C3577A12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34000">
                  <a:schemeClr val="accent5">
                    <a:alpha val="0"/>
                  </a:schemeClr>
                </a:gs>
                <a:gs pos="100000">
                  <a:schemeClr val="accent5">
                    <a:lumMod val="60000"/>
                    <a:lumOff val="40000"/>
                    <a:alpha val="73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3595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07666-99E1-20B7-941F-708E707E5A9F}"/>
              </a:ext>
            </a:extLst>
          </p:cNvPr>
          <p:cNvSpPr>
            <a:spLocks noGrp="1"/>
          </p:cNvSpPr>
          <p:nvPr>
            <p:ph type="title"/>
          </p:nvPr>
        </p:nvSpPr>
        <p:spPr>
          <a:xfrm>
            <a:off x="630936" y="640080"/>
            <a:ext cx="4818888" cy="1481328"/>
          </a:xfrm>
        </p:spPr>
        <p:txBody>
          <a:bodyPr anchor="b">
            <a:normAutofit/>
          </a:bodyPr>
          <a:lstStyle/>
          <a:p>
            <a:r>
              <a:rPr lang="en-US" sz="5400"/>
              <a:t>Motivation</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F8D582-524B-FCA0-2F75-4F1DD14CC6E6}"/>
              </a:ext>
            </a:extLst>
          </p:cNvPr>
          <p:cNvSpPr>
            <a:spLocks noGrp="1"/>
          </p:cNvSpPr>
          <p:nvPr>
            <p:ph idx="1"/>
          </p:nvPr>
        </p:nvSpPr>
        <p:spPr>
          <a:xfrm>
            <a:off x="630936" y="2660904"/>
            <a:ext cx="4818888" cy="3547872"/>
          </a:xfrm>
        </p:spPr>
        <p:txBody>
          <a:bodyPr anchor="t">
            <a:normAutofit/>
          </a:bodyPr>
          <a:lstStyle/>
          <a:p>
            <a:r>
              <a:rPr lang="en-US" sz="2200" b="1" dirty="0"/>
              <a:t>Importance of Early Detection</a:t>
            </a:r>
          </a:p>
          <a:p>
            <a:pPr marL="0" indent="0">
              <a:buNone/>
            </a:pPr>
            <a:r>
              <a:rPr lang="en-US" sz="2200" dirty="0"/>
              <a:t>    Increasing the survival rate</a:t>
            </a:r>
          </a:p>
          <a:p>
            <a:pPr marL="0" indent="0">
              <a:buNone/>
            </a:pPr>
            <a:endParaRPr lang="en-US" sz="2200" dirty="0"/>
          </a:p>
          <a:p>
            <a:endParaRPr lang="en-US" sz="2200" dirty="0"/>
          </a:p>
          <a:p>
            <a:r>
              <a:rPr lang="en-US" sz="2200" b="1" dirty="0"/>
              <a:t>Machine Learning in Dermatology</a:t>
            </a:r>
          </a:p>
          <a:p>
            <a:pPr marL="0" indent="0">
              <a:buNone/>
            </a:pPr>
            <a:r>
              <a:rPr lang="en-US" sz="2200" dirty="0"/>
              <a:t>    SVM</a:t>
            </a:r>
          </a:p>
          <a:p>
            <a:pPr marL="0" indent="0">
              <a:buNone/>
            </a:pPr>
            <a:r>
              <a:rPr lang="en-US" sz="2200" dirty="0"/>
              <a:t>    CNN</a:t>
            </a:r>
          </a:p>
        </p:txBody>
      </p:sp>
      <p:pic>
        <p:nvPicPr>
          <p:cNvPr id="7" name="Graphic 6" descr="Education">
            <a:extLst>
              <a:ext uri="{FF2B5EF4-FFF2-40B4-BE49-F238E27FC236}">
                <a16:creationId xmlns:a16="http://schemas.microsoft.com/office/drawing/2014/main" id="{130BBEEF-8E33-439C-3ED4-6BCA74D328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59631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BCCA1-23AB-4966-5274-AB031D0E81A7}"/>
              </a:ext>
            </a:extLst>
          </p:cNvPr>
          <p:cNvSpPr>
            <a:spLocks noGrp="1"/>
          </p:cNvSpPr>
          <p:nvPr>
            <p:ph type="title"/>
          </p:nvPr>
        </p:nvSpPr>
        <p:spPr>
          <a:xfrm>
            <a:off x="640080" y="329184"/>
            <a:ext cx="6894576" cy="1783080"/>
          </a:xfrm>
        </p:spPr>
        <p:txBody>
          <a:bodyPr anchor="b">
            <a:normAutofit/>
          </a:bodyPr>
          <a:lstStyle/>
          <a:p>
            <a:r>
              <a:rPr lang="en-US" sz="5400" dirty="0"/>
              <a:t>Datasets Used - Ham10000</a:t>
            </a:r>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1A849D-28A5-463F-8281-B107DDAF4E45}"/>
              </a:ext>
            </a:extLst>
          </p:cNvPr>
          <p:cNvSpPr>
            <a:spLocks noGrp="1"/>
          </p:cNvSpPr>
          <p:nvPr>
            <p:ph idx="1"/>
          </p:nvPr>
        </p:nvSpPr>
        <p:spPr>
          <a:xfrm>
            <a:off x="640080" y="2706624"/>
            <a:ext cx="6894576" cy="3483864"/>
          </a:xfrm>
        </p:spPr>
        <p:txBody>
          <a:bodyPr>
            <a:normAutofit/>
          </a:bodyPr>
          <a:lstStyle/>
          <a:p>
            <a:r>
              <a:rPr lang="en-US" sz="1700" b="1" dirty="0"/>
              <a:t>Metadata(CVS File)</a:t>
            </a:r>
          </a:p>
          <a:p>
            <a:pPr marL="0" indent="0">
              <a:buNone/>
            </a:pPr>
            <a:r>
              <a:rPr lang="en-US" sz="1700" dirty="0"/>
              <a:t>      Dx is diagnostic categories of seven skin lesion types, namely</a:t>
            </a:r>
          </a:p>
          <a:p>
            <a:pPr marL="0" indent="0">
              <a:buNone/>
            </a:pPr>
            <a:r>
              <a:rPr lang="en-US" sz="1700" dirty="0"/>
              <a:t>      actinic keratosis (</a:t>
            </a:r>
            <a:r>
              <a:rPr lang="en-US" sz="1700" i="1" dirty="0" err="1"/>
              <a:t>akice</a:t>
            </a:r>
            <a:r>
              <a:rPr lang="en-US" sz="1700" dirty="0"/>
              <a:t>), basal cell carcinoma (</a:t>
            </a:r>
            <a:r>
              <a:rPr lang="en-US" sz="1700" i="1" dirty="0"/>
              <a:t>bcc</a:t>
            </a:r>
            <a:r>
              <a:rPr lang="en-US" sz="1700" dirty="0"/>
              <a:t>). benign keratosis   </a:t>
            </a:r>
          </a:p>
          <a:p>
            <a:pPr marL="0" indent="0">
              <a:buNone/>
            </a:pPr>
            <a:r>
              <a:rPr lang="en-US" sz="1700" dirty="0"/>
              <a:t>      (</a:t>
            </a:r>
            <a:r>
              <a:rPr lang="en-US" sz="1700" i="1" dirty="0" err="1"/>
              <a:t>bkl</a:t>
            </a:r>
            <a:r>
              <a:rPr lang="en-US" sz="1700" dirty="0"/>
              <a:t>) dermatofibroma (</a:t>
            </a:r>
            <a:r>
              <a:rPr lang="en-US" sz="1700" i="1" dirty="0"/>
              <a:t>dt</a:t>
            </a:r>
            <a:r>
              <a:rPr lang="en-US" sz="1700" dirty="0"/>
              <a:t>), melanocytic nevi (</a:t>
            </a:r>
            <a:r>
              <a:rPr lang="en-US" sz="1700" i="1" dirty="0" err="1"/>
              <a:t>ny</a:t>
            </a:r>
            <a:r>
              <a:rPr lang="en-US" sz="1700" dirty="0"/>
              <a:t>), melanoma (</a:t>
            </a:r>
            <a:r>
              <a:rPr lang="en-US" sz="1700" i="1" dirty="0" err="1"/>
              <a:t>mel</a:t>
            </a:r>
            <a:r>
              <a:rPr lang="en-US" sz="1700" dirty="0"/>
              <a:t>) </a:t>
            </a:r>
          </a:p>
          <a:p>
            <a:pPr marL="0" indent="0">
              <a:buNone/>
            </a:pPr>
            <a:r>
              <a:rPr lang="en-US" sz="1700" dirty="0"/>
              <a:t>       and vascular skin lesions (</a:t>
            </a:r>
            <a:r>
              <a:rPr lang="en-US" sz="1700" i="1" dirty="0"/>
              <a:t>vase</a:t>
            </a:r>
            <a:r>
              <a:rPr lang="en-US" sz="1700" dirty="0"/>
              <a:t>).</a:t>
            </a:r>
          </a:p>
          <a:p>
            <a:endParaRPr lang="en-US" sz="1700" dirty="0"/>
          </a:p>
          <a:p>
            <a:r>
              <a:rPr lang="en-US" sz="1700" b="1" dirty="0"/>
              <a:t>Image(JPG File)</a:t>
            </a:r>
          </a:p>
          <a:p>
            <a:pPr marL="0" indent="0">
              <a:buNone/>
            </a:pPr>
            <a:r>
              <a:rPr lang="en-US" sz="1700" dirty="0"/>
              <a:t>      10015 </a:t>
            </a:r>
            <a:r>
              <a:rPr lang="en-US" sz="1700" dirty="0" err="1"/>
              <a:t>Dermatoscopic</a:t>
            </a:r>
            <a:r>
              <a:rPr lang="en-US" sz="1700" dirty="0"/>
              <a:t> Images</a:t>
            </a:r>
          </a:p>
        </p:txBody>
      </p:sp>
      <p:pic>
        <p:nvPicPr>
          <p:cNvPr id="5" name="Picture 4" descr="A close-up of a red circle&#10;&#10;Description automatically generated">
            <a:extLst>
              <a:ext uri="{FF2B5EF4-FFF2-40B4-BE49-F238E27FC236}">
                <a16:creationId xmlns:a16="http://schemas.microsoft.com/office/drawing/2014/main" id="{FA5785E5-7738-8D17-724D-7697A135C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258" y="2700839"/>
            <a:ext cx="4014216" cy="3010662"/>
          </a:xfrm>
          <a:prstGeom prst="rect">
            <a:avLst/>
          </a:prstGeom>
        </p:spPr>
      </p:pic>
      <p:pic>
        <p:nvPicPr>
          <p:cNvPr id="6" name="Picture 5">
            <a:extLst>
              <a:ext uri="{FF2B5EF4-FFF2-40B4-BE49-F238E27FC236}">
                <a16:creationId xmlns:a16="http://schemas.microsoft.com/office/drawing/2014/main" id="{7AFF6116-3D39-8038-F3CA-AAEF3F31394B}"/>
              </a:ext>
            </a:extLst>
          </p:cNvPr>
          <p:cNvPicPr>
            <a:picLocks noChangeAspect="1"/>
          </p:cNvPicPr>
          <p:nvPr/>
        </p:nvPicPr>
        <p:blipFill>
          <a:blip r:embed="rId3"/>
          <a:stretch>
            <a:fillRect/>
          </a:stretch>
        </p:blipFill>
        <p:spPr>
          <a:xfrm>
            <a:off x="7866546" y="839409"/>
            <a:ext cx="3995928" cy="762629"/>
          </a:xfrm>
          <a:prstGeom prst="rect">
            <a:avLst/>
          </a:prstGeom>
        </p:spPr>
      </p:pic>
    </p:spTree>
    <p:extLst>
      <p:ext uri="{BB962C8B-B14F-4D97-AF65-F5344CB8AC3E}">
        <p14:creationId xmlns:p14="http://schemas.microsoft.com/office/powerpoint/2010/main" val="271965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F330D-3E0C-CD45-CFA4-3478F322D080}"/>
              </a:ext>
            </a:extLst>
          </p:cNvPr>
          <p:cNvSpPr>
            <a:spLocks noGrp="1"/>
          </p:cNvSpPr>
          <p:nvPr>
            <p:ph type="title"/>
          </p:nvPr>
        </p:nvSpPr>
        <p:spPr>
          <a:xfrm>
            <a:off x="838200" y="365125"/>
            <a:ext cx="10515600" cy="1325563"/>
          </a:xfrm>
        </p:spPr>
        <p:txBody>
          <a:bodyPr>
            <a:normAutofit/>
          </a:bodyPr>
          <a:lstStyle/>
          <a:p>
            <a:r>
              <a:rPr lang="en-US" sz="4600"/>
              <a:t>Model Design – Data Preparation and EDA</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92FBA2-8912-E0D4-AB84-8E784D3739D6}"/>
              </a:ext>
            </a:extLst>
          </p:cNvPr>
          <p:cNvSpPr>
            <a:spLocks noGrp="1"/>
          </p:cNvSpPr>
          <p:nvPr>
            <p:ph idx="1"/>
          </p:nvPr>
        </p:nvSpPr>
        <p:spPr>
          <a:xfrm>
            <a:off x="838200" y="1929384"/>
            <a:ext cx="10515600" cy="4251960"/>
          </a:xfrm>
        </p:spPr>
        <p:txBody>
          <a:bodyPr>
            <a:normAutofit/>
          </a:bodyPr>
          <a:lstStyle/>
          <a:p>
            <a:r>
              <a:rPr lang="en-US" sz="2200" b="1" dirty="0"/>
              <a:t>Data Preparation</a:t>
            </a:r>
          </a:p>
          <a:p>
            <a:pPr marL="0" indent="0">
              <a:buNone/>
            </a:pPr>
            <a:r>
              <a:rPr lang="en-US" sz="2200" dirty="0"/>
              <a:t>     Training set size: 7210</a:t>
            </a:r>
          </a:p>
          <a:p>
            <a:pPr marL="0" indent="0">
              <a:buNone/>
            </a:pPr>
            <a:r>
              <a:rPr lang="en-US" sz="2200" dirty="0"/>
              <a:t>     Validation set size: 1803</a:t>
            </a:r>
          </a:p>
          <a:p>
            <a:pPr marL="0" indent="0">
              <a:buNone/>
            </a:pPr>
            <a:r>
              <a:rPr lang="en-US" sz="2200" dirty="0"/>
              <a:t>     Test set size: 1002</a:t>
            </a:r>
          </a:p>
          <a:p>
            <a:pPr marL="0" indent="0">
              <a:buNone/>
            </a:pPr>
            <a:endParaRPr lang="en-US" sz="2200" dirty="0"/>
          </a:p>
          <a:p>
            <a:r>
              <a:rPr lang="en-US" sz="2200" b="1" dirty="0"/>
              <a:t>EDA</a:t>
            </a:r>
          </a:p>
          <a:p>
            <a:pPr marL="0" indent="0">
              <a:buNone/>
            </a:pPr>
            <a:r>
              <a:rPr lang="en-US" sz="2200" dirty="0"/>
              <a:t>    Preforming exploratory data analysis on the data set</a:t>
            </a:r>
          </a:p>
          <a:p>
            <a:pPr marL="0" indent="0">
              <a:buNone/>
            </a:pPr>
            <a:r>
              <a:rPr lang="en-US" sz="2200" dirty="0"/>
              <a:t>   </a:t>
            </a:r>
          </a:p>
        </p:txBody>
      </p:sp>
    </p:spTree>
    <p:extLst>
      <p:ext uri="{BB962C8B-B14F-4D97-AF65-F5344CB8AC3E}">
        <p14:creationId xmlns:p14="http://schemas.microsoft.com/office/powerpoint/2010/main" val="84522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62317-FE00-A144-CDAC-AFD9C9E28BC3}"/>
              </a:ext>
            </a:extLst>
          </p:cNvPr>
          <p:cNvSpPr>
            <a:spLocks noGrp="1"/>
          </p:cNvSpPr>
          <p:nvPr>
            <p:ph type="title"/>
          </p:nvPr>
        </p:nvSpPr>
        <p:spPr>
          <a:xfrm>
            <a:off x="833120" y="1122363"/>
            <a:ext cx="3200400" cy="2387600"/>
          </a:xfrm>
        </p:spPr>
        <p:txBody>
          <a:bodyPr vert="horz" lIns="91440" tIns="45720" rIns="91440" bIns="45720" rtlCol="0" anchor="b">
            <a:normAutofit/>
          </a:bodyPr>
          <a:lstStyle/>
          <a:p>
            <a:r>
              <a:rPr lang="en-US" sz="4100" kern="1200" dirty="0">
                <a:solidFill>
                  <a:schemeClr val="tx1"/>
                </a:solidFill>
                <a:latin typeface="+mj-lt"/>
                <a:ea typeface="+mj-ea"/>
                <a:cs typeface="+mj-cs"/>
              </a:rPr>
              <a:t>Model Design – Data Preparation and EDA</a:t>
            </a:r>
          </a:p>
        </p:txBody>
      </p:sp>
      <p:sp>
        <p:nvSpPr>
          <p:cNvPr id="23" name="Rectangle 22">
            <a:extLst>
              <a:ext uri="{FF2B5EF4-FFF2-40B4-BE49-F238E27FC236}">
                <a16:creationId xmlns:a16="http://schemas.microsoft.com/office/drawing/2014/main" id="{7A7E6B6D-2F84-4166-9F4D-FFA0E0860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7233"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540AD87-30B2-4359-A33A-86D9F59E3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206"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411CC74-416E-4F21-A559-C8B7905D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7973"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number of people&#10;&#10;Description automatically generated with medium confidence">
            <a:extLst>
              <a:ext uri="{FF2B5EF4-FFF2-40B4-BE49-F238E27FC236}">
                <a16:creationId xmlns:a16="http://schemas.microsoft.com/office/drawing/2014/main" id="{2E764C45-EDA1-B478-FC5D-8742F5432A86}"/>
              </a:ext>
            </a:extLst>
          </p:cNvPr>
          <p:cNvPicPr>
            <a:picLocks noChangeAspect="1"/>
          </p:cNvPicPr>
          <p:nvPr/>
        </p:nvPicPr>
        <p:blipFill rotWithShape="1">
          <a:blip r:embed="rId2">
            <a:extLst>
              <a:ext uri="{28A0092B-C50C-407E-A947-70E740481C1C}">
                <a14:useLocalDpi xmlns:a14="http://schemas.microsoft.com/office/drawing/2010/main" val="0"/>
              </a:ext>
            </a:extLst>
          </a:blip>
          <a:srcRect t="305" r="-4" b="-4"/>
          <a:stretch/>
        </p:blipFill>
        <p:spPr>
          <a:xfrm>
            <a:off x="4653627" y="-1"/>
            <a:ext cx="3719750" cy="2225041"/>
          </a:xfrm>
          <a:prstGeom prst="rect">
            <a:avLst/>
          </a:prstGeom>
        </p:spPr>
      </p:pic>
      <p:pic>
        <p:nvPicPr>
          <p:cNvPr id="7" name="Picture 6" descr="A graph of different colored squares&#10;&#10;Description automatically generated">
            <a:extLst>
              <a:ext uri="{FF2B5EF4-FFF2-40B4-BE49-F238E27FC236}">
                <a16:creationId xmlns:a16="http://schemas.microsoft.com/office/drawing/2014/main" id="{4AA43B02-CE67-9F0F-5068-63BEC93E62BE}"/>
              </a:ext>
            </a:extLst>
          </p:cNvPr>
          <p:cNvPicPr>
            <a:picLocks noChangeAspect="1"/>
          </p:cNvPicPr>
          <p:nvPr/>
        </p:nvPicPr>
        <p:blipFill rotWithShape="1">
          <a:blip r:embed="rId3">
            <a:extLst>
              <a:ext uri="{28A0092B-C50C-407E-A947-70E740481C1C}">
                <a14:useLocalDpi xmlns:a14="http://schemas.microsoft.com/office/drawing/2010/main" val="0"/>
              </a:ext>
            </a:extLst>
          </a:blip>
          <a:srcRect t="8696" r="-4" b="-4"/>
          <a:stretch/>
        </p:blipFill>
        <p:spPr>
          <a:xfrm>
            <a:off x="8464815" y="-16426"/>
            <a:ext cx="3719752" cy="2267032"/>
          </a:xfrm>
          <a:prstGeom prst="rect">
            <a:avLst/>
          </a:prstGeom>
        </p:spPr>
      </p:pic>
      <p:pic>
        <p:nvPicPr>
          <p:cNvPr id="5" name="Picture 4" descr="A blue and orange rectangular bars&#10;&#10;Description automatically generated">
            <a:extLst>
              <a:ext uri="{FF2B5EF4-FFF2-40B4-BE49-F238E27FC236}">
                <a16:creationId xmlns:a16="http://schemas.microsoft.com/office/drawing/2014/main" id="{CC377099-C687-8E05-297F-9F6659654E57}"/>
              </a:ext>
            </a:extLst>
          </p:cNvPr>
          <p:cNvPicPr>
            <a:picLocks noChangeAspect="1"/>
          </p:cNvPicPr>
          <p:nvPr/>
        </p:nvPicPr>
        <p:blipFill rotWithShape="1">
          <a:blip r:embed="rId4">
            <a:extLst>
              <a:ext uri="{28A0092B-C50C-407E-A947-70E740481C1C}">
                <a14:useLocalDpi xmlns:a14="http://schemas.microsoft.com/office/drawing/2010/main" val="0"/>
              </a:ext>
            </a:extLst>
          </a:blip>
          <a:srcRect t="1041" r="-4" b="-4"/>
          <a:stretch/>
        </p:blipFill>
        <p:spPr>
          <a:xfrm>
            <a:off x="4653626" y="2316480"/>
            <a:ext cx="3719749" cy="2208616"/>
          </a:xfrm>
          <a:prstGeom prst="rect">
            <a:avLst/>
          </a:prstGeom>
        </p:spPr>
      </p:pic>
      <p:pic>
        <p:nvPicPr>
          <p:cNvPr id="15" name="Picture 14" descr="A graph with different colored bars&#10;&#10;Description automatically generated">
            <a:extLst>
              <a:ext uri="{FF2B5EF4-FFF2-40B4-BE49-F238E27FC236}">
                <a16:creationId xmlns:a16="http://schemas.microsoft.com/office/drawing/2014/main" id="{BCDE917A-5C77-6D5C-B577-3CAB55EFF93F}"/>
              </a:ext>
            </a:extLst>
          </p:cNvPr>
          <p:cNvPicPr>
            <a:picLocks noChangeAspect="1"/>
          </p:cNvPicPr>
          <p:nvPr/>
        </p:nvPicPr>
        <p:blipFill rotWithShape="1">
          <a:blip r:embed="rId5">
            <a:extLst>
              <a:ext uri="{28A0092B-C50C-407E-A947-70E740481C1C}">
                <a14:useLocalDpi xmlns:a14="http://schemas.microsoft.com/office/drawing/2010/main" val="0"/>
              </a:ext>
            </a:extLst>
          </a:blip>
          <a:srcRect r="-4" b="1037"/>
          <a:stretch/>
        </p:blipFill>
        <p:spPr>
          <a:xfrm>
            <a:off x="8472252" y="2324691"/>
            <a:ext cx="3719748" cy="2208617"/>
          </a:xfrm>
          <a:prstGeom prst="rect">
            <a:avLst/>
          </a:prstGeom>
        </p:spPr>
      </p:pic>
      <p:pic>
        <p:nvPicPr>
          <p:cNvPr id="11" name="Picture 10" descr="A graph of different colored rectangular shapes&#10;&#10;Description automatically generated with medium confidence">
            <a:extLst>
              <a:ext uri="{FF2B5EF4-FFF2-40B4-BE49-F238E27FC236}">
                <a16:creationId xmlns:a16="http://schemas.microsoft.com/office/drawing/2014/main" id="{08F3DA22-A14E-213B-4E5A-DA0177D969F8}"/>
              </a:ext>
            </a:extLst>
          </p:cNvPr>
          <p:cNvPicPr>
            <a:picLocks noChangeAspect="1"/>
          </p:cNvPicPr>
          <p:nvPr/>
        </p:nvPicPr>
        <p:blipFill rotWithShape="1">
          <a:blip r:embed="rId6">
            <a:extLst>
              <a:ext uri="{28A0092B-C50C-407E-A947-70E740481C1C}">
                <a14:useLocalDpi xmlns:a14="http://schemas.microsoft.com/office/drawing/2010/main" val="0"/>
              </a:ext>
            </a:extLst>
          </a:blip>
          <a:srcRect l="104" r="320" b="-5"/>
          <a:stretch/>
        </p:blipFill>
        <p:spPr>
          <a:xfrm>
            <a:off x="4653627" y="4616536"/>
            <a:ext cx="3719748" cy="2241464"/>
          </a:xfrm>
          <a:prstGeom prst="rect">
            <a:avLst/>
          </a:prstGeom>
        </p:spPr>
      </p:pic>
      <p:pic>
        <p:nvPicPr>
          <p:cNvPr id="13" name="Picture 12" descr="A graph of a number of patients&#10;&#10;Description automatically generated with medium confidence">
            <a:extLst>
              <a:ext uri="{FF2B5EF4-FFF2-40B4-BE49-F238E27FC236}">
                <a16:creationId xmlns:a16="http://schemas.microsoft.com/office/drawing/2014/main" id="{CF78879B-8F39-FA63-DCC5-E13C8D5C6C1B}"/>
              </a:ext>
            </a:extLst>
          </p:cNvPr>
          <p:cNvPicPr>
            <a:picLocks noChangeAspect="1"/>
          </p:cNvPicPr>
          <p:nvPr/>
        </p:nvPicPr>
        <p:blipFill rotWithShape="1">
          <a:blip r:embed="rId7">
            <a:extLst>
              <a:ext uri="{28A0092B-C50C-407E-A947-70E740481C1C}">
                <a14:useLocalDpi xmlns:a14="http://schemas.microsoft.com/office/drawing/2010/main" val="0"/>
              </a:ext>
            </a:extLst>
          </a:blip>
          <a:srcRect l="833" r="5" b="5"/>
          <a:stretch/>
        </p:blipFill>
        <p:spPr>
          <a:xfrm>
            <a:off x="8464815" y="4607394"/>
            <a:ext cx="3719752" cy="2250607"/>
          </a:xfrm>
          <a:prstGeom prst="rect">
            <a:avLst/>
          </a:prstGeom>
        </p:spPr>
      </p:pic>
    </p:spTree>
    <p:extLst>
      <p:ext uri="{BB962C8B-B14F-4D97-AF65-F5344CB8AC3E}">
        <p14:creationId xmlns:p14="http://schemas.microsoft.com/office/powerpoint/2010/main" val="5197023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4E154-22AF-149D-DE0E-BFAF11CA7CA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Work Flow </a:t>
            </a:r>
            <a:endParaRPr lang="en-US" sz="6600" dirty="0"/>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CBE633-CF54-05D0-216A-189FBCB39BE6}"/>
              </a:ext>
            </a:extLst>
          </p:cNvPr>
          <p:cNvPicPr>
            <a:picLocks noChangeAspect="1"/>
          </p:cNvPicPr>
          <p:nvPr/>
        </p:nvPicPr>
        <p:blipFill>
          <a:blip r:embed="rId2"/>
          <a:stretch>
            <a:fillRect/>
          </a:stretch>
        </p:blipFill>
        <p:spPr>
          <a:xfrm>
            <a:off x="1129583" y="2432423"/>
            <a:ext cx="4228229" cy="3815977"/>
          </a:xfrm>
          <a:prstGeom prst="rect">
            <a:avLst/>
          </a:prstGeom>
        </p:spPr>
      </p:pic>
      <p:pic>
        <p:nvPicPr>
          <p:cNvPr id="4" name="Content Placeholder 3">
            <a:extLst>
              <a:ext uri="{FF2B5EF4-FFF2-40B4-BE49-F238E27FC236}">
                <a16:creationId xmlns:a16="http://schemas.microsoft.com/office/drawing/2014/main" id="{1F3DCA31-C303-0280-1091-A3905AD1597C}"/>
              </a:ext>
            </a:extLst>
          </p:cNvPr>
          <p:cNvPicPr>
            <a:picLocks noGrp="1" noChangeAspect="1"/>
          </p:cNvPicPr>
          <p:nvPr>
            <p:ph idx="1"/>
          </p:nvPr>
        </p:nvPicPr>
        <p:blipFill>
          <a:blip r:embed="rId3"/>
          <a:stretch>
            <a:fillRect/>
          </a:stretch>
        </p:blipFill>
        <p:spPr>
          <a:xfrm>
            <a:off x="6254496" y="3462985"/>
            <a:ext cx="5614416" cy="1965045"/>
          </a:xfrm>
          <a:prstGeom prst="rect">
            <a:avLst/>
          </a:prstGeom>
        </p:spPr>
      </p:pic>
    </p:spTree>
    <p:extLst>
      <p:ext uri="{BB962C8B-B14F-4D97-AF65-F5344CB8AC3E}">
        <p14:creationId xmlns:p14="http://schemas.microsoft.com/office/powerpoint/2010/main" val="2019634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AB5722-7F9E-4BCD-358A-7C7C136D4C05}"/>
              </a:ext>
            </a:extLst>
          </p:cNvPr>
          <p:cNvSpPr>
            <a:spLocks noGrp="1"/>
          </p:cNvSpPr>
          <p:nvPr>
            <p:ph type="title"/>
          </p:nvPr>
        </p:nvSpPr>
        <p:spPr>
          <a:xfrm>
            <a:off x="630936" y="639520"/>
            <a:ext cx="3429000" cy="1719072"/>
          </a:xfrm>
        </p:spPr>
        <p:txBody>
          <a:bodyPr anchor="b">
            <a:normAutofit/>
          </a:bodyPr>
          <a:lstStyle/>
          <a:p>
            <a:r>
              <a:rPr lang="en-US" sz="3800"/>
              <a:t>Model Design – Segmentation</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4D043B-F3E2-6B4F-029C-8BEF25E04169}"/>
              </a:ext>
            </a:extLst>
          </p:cNvPr>
          <p:cNvSpPr>
            <a:spLocks noGrp="1"/>
          </p:cNvSpPr>
          <p:nvPr>
            <p:ph idx="1"/>
          </p:nvPr>
        </p:nvSpPr>
        <p:spPr>
          <a:xfrm>
            <a:off x="276726" y="2807208"/>
            <a:ext cx="4862202" cy="3758184"/>
          </a:xfrm>
        </p:spPr>
        <p:txBody>
          <a:bodyPr anchor="t">
            <a:normAutofit fontScale="92500" lnSpcReduction="10000"/>
          </a:bodyPr>
          <a:lstStyle/>
          <a:p>
            <a:r>
              <a:rPr lang="en-US" sz="2200" b="1" dirty="0"/>
              <a:t>Method: </a:t>
            </a:r>
            <a:r>
              <a:rPr lang="en-US" sz="2400" dirty="0"/>
              <a:t>Hybrid ACO-GA</a:t>
            </a:r>
            <a:endParaRPr lang="en-US" sz="2200" b="1" dirty="0"/>
          </a:p>
          <a:p>
            <a:pPr>
              <a:buFont typeface="Wingdings" pitchFamily="2" charset="2"/>
              <a:buChar char="Ø"/>
            </a:pPr>
            <a:r>
              <a:rPr lang="en-US" sz="2200" dirty="0"/>
              <a:t> </a:t>
            </a:r>
            <a:r>
              <a:rPr lang="en-US" sz="1800" dirty="0">
                <a:solidFill>
                  <a:srgbClr val="374151"/>
                </a:solidFill>
                <a:effectLst/>
                <a:latin typeface="Segoe UI" panose="020B0502040204020203" pitchFamily="34" charset="0"/>
                <a:ea typeface="Calibri" panose="020F0502020204030204" pitchFamily="34" charset="0"/>
              </a:rPr>
              <a:t>hybrid approach for image segmentation </a:t>
            </a:r>
          </a:p>
          <a:p>
            <a:pPr>
              <a:buFont typeface="Wingdings" pitchFamily="2" charset="2"/>
              <a:buChar char="Ø"/>
            </a:pPr>
            <a:r>
              <a:rPr lang="en-US" sz="1800" dirty="0">
                <a:solidFill>
                  <a:srgbClr val="374151"/>
                </a:solidFill>
                <a:effectLst/>
                <a:latin typeface="Segoe UI" panose="020B0502040204020203" pitchFamily="34" charset="0"/>
                <a:ea typeface="Calibri" panose="020F0502020204030204" pitchFamily="34" charset="0"/>
              </a:rPr>
              <a:t>This binary mask differentiates the region of interest (ROI), such as a lesion or any specific feature</a:t>
            </a:r>
            <a:endParaRPr lang="en-US" sz="1800" dirty="0"/>
          </a:p>
          <a:p>
            <a:pPr marL="0" indent="0">
              <a:buNone/>
            </a:pPr>
            <a:endParaRPr lang="en-US" sz="2200" dirty="0"/>
          </a:p>
          <a:p>
            <a:r>
              <a:rPr lang="en-US" sz="2200" b="1" dirty="0"/>
              <a:t>Advantage:</a:t>
            </a:r>
          </a:p>
          <a:p>
            <a:pPr marL="0" indent="0">
              <a:buNone/>
            </a:pPr>
            <a:r>
              <a:rPr lang="en-US" sz="2200" dirty="0"/>
              <a:t>     </a:t>
            </a:r>
            <a:r>
              <a:rPr lang="en-US" sz="1800" dirty="0"/>
              <a:t>Improved precision.</a:t>
            </a:r>
          </a:p>
          <a:p>
            <a:pPr marL="0" indent="0">
              <a:buNone/>
            </a:pPr>
            <a:r>
              <a:rPr lang="en-US" sz="1800" dirty="0"/>
              <a:t>     Ability to handle large size of the data.</a:t>
            </a:r>
          </a:p>
          <a:p>
            <a:pPr marL="0" indent="0">
              <a:buNone/>
            </a:pPr>
            <a:r>
              <a:rPr lang="en-US" sz="2200" dirty="0"/>
              <a:t>    </a:t>
            </a:r>
          </a:p>
          <a:p>
            <a:pPr marL="0" indent="0">
              <a:buNone/>
            </a:pPr>
            <a:r>
              <a:rPr lang="en-US" sz="2200" dirty="0"/>
              <a:t>    </a:t>
            </a:r>
          </a:p>
          <a:p>
            <a:endParaRPr lang="en-US" sz="2200" dirty="0"/>
          </a:p>
        </p:txBody>
      </p:sp>
      <p:pic>
        <p:nvPicPr>
          <p:cNvPr id="4" name="Picture 3">
            <a:extLst>
              <a:ext uri="{FF2B5EF4-FFF2-40B4-BE49-F238E27FC236}">
                <a16:creationId xmlns:a16="http://schemas.microsoft.com/office/drawing/2014/main" id="{55F80D31-4AEB-AB73-313C-D5D9CD59C5F4}"/>
              </a:ext>
            </a:extLst>
          </p:cNvPr>
          <p:cNvPicPr>
            <a:picLocks noChangeAspect="1"/>
          </p:cNvPicPr>
          <p:nvPr/>
        </p:nvPicPr>
        <p:blipFill>
          <a:blip r:embed="rId2"/>
          <a:stretch>
            <a:fillRect/>
          </a:stretch>
        </p:blipFill>
        <p:spPr>
          <a:xfrm>
            <a:off x="4654296" y="1185291"/>
            <a:ext cx="6903720" cy="4487418"/>
          </a:xfrm>
          <a:prstGeom prst="rect">
            <a:avLst/>
          </a:prstGeom>
        </p:spPr>
      </p:pic>
    </p:spTree>
    <p:extLst>
      <p:ext uri="{BB962C8B-B14F-4D97-AF65-F5344CB8AC3E}">
        <p14:creationId xmlns:p14="http://schemas.microsoft.com/office/powerpoint/2010/main" val="838671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B65833-EA97-6D5C-2788-69FFAD9FDE9B}"/>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100" kern="1200">
                <a:solidFill>
                  <a:srgbClr val="FFFFFF"/>
                </a:solidFill>
                <a:latin typeface="+mj-lt"/>
                <a:ea typeface="+mj-ea"/>
                <a:cs typeface="+mj-cs"/>
              </a:rPr>
              <a:t>Model Design – Feature Extraction </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white text with lines&#10;&#10;Description automatically generated with medium confidence">
            <a:extLst>
              <a:ext uri="{FF2B5EF4-FFF2-40B4-BE49-F238E27FC236}">
                <a16:creationId xmlns:a16="http://schemas.microsoft.com/office/drawing/2014/main" id="{2D61C975-B8F0-6FEF-2447-AF65DECB8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77" y="3337291"/>
            <a:ext cx="10118598" cy="2479055"/>
          </a:xfrm>
          <a:prstGeom prst="rect">
            <a:avLst/>
          </a:prstGeom>
        </p:spPr>
      </p:pic>
    </p:spTree>
    <p:extLst>
      <p:ext uri="{BB962C8B-B14F-4D97-AF65-F5344CB8AC3E}">
        <p14:creationId xmlns:p14="http://schemas.microsoft.com/office/powerpoint/2010/main" val="1571272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2050</TotalTime>
  <Words>622</Words>
  <Application>Microsoft Macintosh PowerPoint</Application>
  <PresentationFormat>Widescreen</PresentationFormat>
  <Paragraphs>119</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mayo-sans</vt:lpstr>
      <vt:lpstr>Segoe UI</vt:lpstr>
      <vt:lpstr>Söhne</vt:lpstr>
      <vt:lpstr>Times New Roman</vt:lpstr>
      <vt:lpstr>Wingdings</vt:lpstr>
      <vt:lpstr>Office Theme</vt:lpstr>
      <vt:lpstr>Automated Detection of Skin Cancer from Dermatological Images</vt:lpstr>
      <vt:lpstr>Introduction</vt:lpstr>
      <vt:lpstr>Motivation</vt:lpstr>
      <vt:lpstr>Datasets Used - Ham10000</vt:lpstr>
      <vt:lpstr>Model Design – Data Preparation and EDA</vt:lpstr>
      <vt:lpstr>Model Design – Data Preparation and EDA</vt:lpstr>
      <vt:lpstr>Work Flow </vt:lpstr>
      <vt:lpstr>Model Design – Segmentation</vt:lpstr>
      <vt:lpstr>Model Design – Feature Extraction </vt:lpstr>
      <vt:lpstr>Model Design – Feature Extraction </vt:lpstr>
      <vt:lpstr>EDA Feature Extraction</vt:lpstr>
      <vt:lpstr>Model Design – Classification </vt:lpstr>
      <vt:lpstr>SVM ALGORITHM-CONFUSION MATRIX</vt:lpstr>
      <vt:lpstr>Model Design – CNN Classification </vt:lpstr>
      <vt:lpstr>Model Design – CNN Classification </vt:lpstr>
      <vt:lpstr>Observation and Future work</vt:lpstr>
      <vt:lpstr>Improvements for the model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Detection of Skin Cancer from Dermatological Images</dc:title>
  <dc:creator>Zhao Xudong</dc:creator>
  <cp:lastModifiedBy>Katta, Yeshwanth Reddy</cp:lastModifiedBy>
  <cp:revision>14</cp:revision>
  <dcterms:created xsi:type="dcterms:W3CDTF">2023-12-05T05:38:14Z</dcterms:created>
  <dcterms:modified xsi:type="dcterms:W3CDTF">2023-12-06T18:50:42Z</dcterms:modified>
</cp:coreProperties>
</file>